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66" r:id="rId4"/>
    <p:sldId id="267" r:id="rId5"/>
    <p:sldId id="258" r:id="rId6"/>
    <p:sldId id="270" r:id="rId7"/>
    <p:sldId id="259" r:id="rId8"/>
    <p:sldId id="262" r:id="rId9"/>
    <p:sldId id="260" r:id="rId10"/>
    <p:sldId id="279" r:id="rId11"/>
    <p:sldId id="272" r:id="rId12"/>
    <p:sldId id="274" r:id="rId13"/>
    <p:sldId id="275" r:id="rId14"/>
    <p:sldId id="276" r:id="rId15"/>
    <p:sldId id="261" r:id="rId16"/>
    <p:sldId id="277" r:id="rId17"/>
    <p:sldId id="285" r:id="rId18"/>
    <p:sldId id="280" r:id="rId19"/>
    <p:sldId id="281" r:id="rId20"/>
    <p:sldId id="282" r:id="rId21"/>
    <p:sldId id="283" r:id="rId22"/>
    <p:sldId id="284" r:id="rId23"/>
    <p:sldId id="286" r:id="rId24"/>
    <p:sldId id="278" r:id="rId25"/>
    <p:sldId id="265" r:id="rId26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72"/>
    <p:restoredTop sz="94756"/>
  </p:normalViewPr>
  <p:slideViewPr>
    <p:cSldViewPr snapToGrid="0" snapToObjects="1">
      <p:cViewPr varScale="1">
        <p:scale>
          <a:sx n="139" d="100"/>
          <a:sy n="139" d="100"/>
        </p:scale>
        <p:origin x="9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D38DB-021E-4E4C-B122-A0AAEA3ACB81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5A5C5-B1F7-5A4E-9EBF-41EFC7E2FB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720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A3928-2F48-6A46-8D44-0B3850048D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1F0F4-A098-384A-B61F-8A27CB8503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3A1B2-7DE3-954E-A043-FACE38CF8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FECC1-EF17-0047-A247-448DA281EB55}" type="datetime1">
              <a:rPr lang="de-CH" smtClean="0"/>
              <a:t>28.03.22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63688F-7A7E-8243-B157-D452DC7E7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BD0F50-933C-6947-87C3-7B4DF7CBA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039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2223E-70F8-7D4D-9D19-D6D3F09B7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F4EADA-E32A-EC44-9834-C3AAD2A7B4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9FF18A-53AB-274C-87E6-209B438E6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3D8CF-BED1-FF4F-81A7-B115B138BDE9}" type="datetime1">
              <a:rPr lang="de-CH" smtClean="0"/>
              <a:t>28.03.22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84A3C3-59A0-0548-A5B0-3664AF4A2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88F9E-E0CD-064D-9205-6B0E89E47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957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890F27-548E-6646-B8FE-6F73CF1349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8E6C47-195F-3449-9BCA-F266367299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CAC545-0F3D-C241-BA22-2E8471A10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032A3-E075-0F46-9C63-35630C6AD876}" type="datetime1">
              <a:rPr lang="de-CH" smtClean="0"/>
              <a:t>28.03.22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199EF3-7453-804A-91A7-33768D596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7D8DC-A5AD-464C-8B06-3235A1232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947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3D39-71BB-3740-AE42-E1E6BF7E8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0" y="365126"/>
            <a:ext cx="10515600" cy="851556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F74B2-99D2-6D4A-9D9A-4E899AE1A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9181-2A66-B74F-B431-3ECE33FEE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53DB5-B2BB-774F-9041-F11CC183D1C6}" type="datetime1">
              <a:rPr lang="de-CH" smtClean="0"/>
              <a:t>28.03.22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AC99D-890C-D346-A5E1-E319757AE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FFFC3-30A8-B742-9D25-05F543B65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631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1C0E3-E4AA-154F-9887-59D08DBC5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61B523-4E4D-C642-8EDE-14F570767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5E3E6-1241-9640-945C-6033FC7D8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8EAFE-90F1-9A4F-8B79-D29F6E602579}" type="datetime1">
              <a:rPr lang="de-CH" smtClean="0"/>
              <a:t>28.03.22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0963D-97B7-FC4A-8C86-CBF36ADC1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670D2-3573-504A-BE0D-5031A4736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862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D9A52-00D5-2F42-BBA0-F6EEE43CD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2753-5CCF-BC4E-8743-A174050CBB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2916C8-B5DB-614E-A92C-7602723652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0CB6BF-F820-3A42-893C-9ED069310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18D7-1F66-4F45-A3DB-8E8DC3320703}" type="datetime1">
              <a:rPr lang="de-CH" smtClean="0"/>
              <a:t>28.03.22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40D9B6-35DC-8443-9A03-D1C0E2B74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2BB73E-AEF3-FF42-BFC1-AE83FC980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38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1C706-6102-944E-8CFD-EBAD77C90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0F0FAB-C8D2-E94E-8B58-6CF2D5E6F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900621-45AE-3949-9038-6131560DA6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19837B-A86C-1746-A2F0-CDF9AC9669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620E32-5A6C-EC4E-97AF-5783CD967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86454A-C5F2-8144-9240-32145714D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5129-E564-AA4F-9A5C-71C952E6EB04}" type="datetime1">
              <a:rPr lang="de-CH" smtClean="0"/>
              <a:t>28.03.22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88680D-415B-2649-AF60-4C3B0914A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6452DF-2687-214F-A4CF-16D11B9B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089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8F8A4-437C-7B43-BBD9-A6ADD8D3C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C33B70-763F-5A4E-A52F-9DEC94D63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D169-6A13-A84A-9205-29244A76A824}" type="datetime1">
              <a:rPr lang="de-CH" smtClean="0"/>
              <a:t>28.03.22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969765-4F54-A147-9F48-EC80A400F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129BE7-4791-9A46-BE33-383D8E8B5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269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14CEAA-5EB5-BE44-804E-4F2A11904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2610-4910-F941-A29F-F118CDF45247}" type="datetime1">
              <a:rPr lang="de-CH" smtClean="0"/>
              <a:t>28.03.22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C92E23-B86B-2D45-9B6C-38EFC562E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FB27C0-5374-C847-A946-76A71F894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162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52A4A-430E-BF4C-9F4C-D7D38D5FC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D7F1A-69AF-2744-B69D-787A93690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6AB4D-6968-FE40-B031-E0E88BF71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7BE311-476C-AE44-B138-36602C81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CDC8-2536-B942-8DFF-B31FA22C5EF7}" type="datetime1">
              <a:rPr lang="de-CH" smtClean="0"/>
              <a:t>28.03.22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7CDB71-F877-BB45-9404-D88B6CD4E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D0368B-0A82-AA48-871A-E7CAEB760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846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678A9-D5EB-9040-8D9B-F1E4F4BF5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316AAE-600F-BB40-9401-1499404DA5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2585E4-F916-3645-99AB-EF492B48FB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AAF831-82BF-2C4C-95AC-CD57DFB21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26EFE-7398-3241-91A7-C8274D9021CD}" type="datetime1">
              <a:rPr lang="de-CH" smtClean="0"/>
              <a:t>28.03.22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C3B05-AC6C-CB43-A41F-A8EC1EB38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69F13A-7FDF-AD41-A5D7-DDBD05FF1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662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4273D9-59AE-8C4C-A124-CA9492885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80659C-B12B-AF42-A308-AD5E13F2A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05BD1-9F33-F84D-A246-5A80DCB663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5AC0F-6AC5-0044-859D-8A072FDEC899}" type="datetime1">
              <a:rPr lang="de-CH" smtClean="0"/>
              <a:t>28.03.22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90DFE1-F9FE-514B-B319-611ECE4299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541F5D-3C17-1141-BDC8-D1A571EC62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7CEA9-B78F-524C-BE6B-66C1B05773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091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image" Target="../media/image2.png"/><Relationship Id="rId7" Type="http://schemas.openxmlformats.org/officeDocument/2006/relationships/image" Target="../media/image5.tif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10" Type="http://schemas.openxmlformats.org/officeDocument/2006/relationships/image" Target="../media/image8.tiff"/><Relationship Id="rId4" Type="http://schemas.openxmlformats.org/officeDocument/2006/relationships/hyperlink" Target="https://www.bodenmillerlab.com/#/" TargetMode="External"/><Relationship Id="rId9" Type="http://schemas.openxmlformats.org/officeDocument/2006/relationships/image" Target="../media/image7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hyperlink" Target="https://bodenmillergroup.github.io/IMCDataAnalysis/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8.png"/><Relationship Id="rId5" Type="http://schemas.openxmlformats.org/officeDocument/2006/relationships/image" Target="../media/image14.png"/><Relationship Id="rId10" Type="http://schemas.openxmlformats.org/officeDocument/2006/relationships/image" Target="../media/image26.png"/><Relationship Id="rId4" Type="http://schemas.openxmlformats.org/officeDocument/2006/relationships/image" Target="../media/image13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7.tiff"/><Relationship Id="rId7" Type="http://schemas.openxmlformats.org/officeDocument/2006/relationships/hyperlink" Target="http://www.bioconductor.org/packages/cytomapper" TargetMode="External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tiff"/><Relationship Id="rId5" Type="http://schemas.openxmlformats.org/officeDocument/2006/relationships/image" Target="../media/image39.tiff"/><Relationship Id="rId4" Type="http://schemas.openxmlformats.org/officeDocument/2006/relationships/image" Target="../media/image38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ioconductor.org/packages/release/bioc/vignettes/cytomapper/inst/doc/cytomapper.htm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ioconductor.org/packages/release/bioc/vignettes/cytomapper/inst/doc/cytomapper_ondisk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odenmillergroup.github.io/cytomapper_publication/" TargetMode="External"/><Relationship Id="rId4" Type="http://schemas.openxmlformats.org/officeDocument/2006/relationships/image" Target="../media/image39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45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conductor.org/packages/imcRtools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bioconductor.org/packages/release/data/experiment/html/imcdatasets.html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2.wdp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odenmillergroup.github.io/IMCWorkflow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3.png"/><Relationship Id="rId5" Type="http://schemas.openxmlformats.org/officeDocument/2006/relationships/hyperlink" Target="https://github.com/BodenmillerGroup/napari-imc" TargetMode="Externa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BodenmillerGroup/steinbock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hyperlink" Target="https://bodenmillergroup.github.io/steinboc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C130C-0091-2E4B-93C6-96CF42DE10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6172"/>
            <a:ext cx="9144000" cy="1259744"/>
          </a:xfrm>
        </p:spPr>
        <p:txBody>
          <a:bodyPr>
            <a:normAutofit/>
          </a:bodyPr>
          <a:lstStyle/>
          <a:p>
            <a:r>
              <a:rPr lang="en-GB" sz="3600" dirty="0"/>
              <a:t>Visualization and analysis of highly multiplexed imaging data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0E1A64-FD26-9F4B-9EA9-A69CCF4121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84271"/>
            <a:ext cx="9144000" cy="1655762"/>
          </a:xfrm>
        </p:spPr>
        <p:txBody>
          <a:bodyPr>
            <a:normAutofit/>
          </a:bodyPr>
          <a:lstStyle/>
          <a:p>
            <a:endParaRPr lang="en-GB" dirty="0">
              <a:latin typeface="+mj-lt"/>
            </a:endParaRPr>
          </a:p>
          <a:p>
            <a:r>
              <a:rPr lang="en-GB" b="1" dirty="0">
                <a:latin typeface="+mj-lt"/>
              </a:rPr>
              <a:t>Nils Eling</a:t>
            </a:r>
          </a:p>
          <a:p>
            <a:r>
              <a:rPr lang="en-GB" dirty="0" err="1">
                <a:solidFill>
                  <a:schemeClr val="bg2">
                    <a:lumMod val="50000"/>
                  </a:schemeClr>
                </a:solidFill>
                <a:latin typeface="+mj-lt"/>
              </a:rPr>
              <a:t>Center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 for Computational Biomedicine Seminar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9E4BB1-7CFA-0F41-94E9-901A9AAFE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461" y="246063"/>
            <a:ext cx="4445000" cy="8763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1698DB-B665-9948-AD21-FEA313E59CAA}"/>
              </a:ext>
            </a:extLst>
          </p:cNvPr>
          <p:cNvSpPr txBox="1"/>
          <p:nvPr/>
        </p:nvSpPr>
        <p:spPr>
          <a:xfrm>
            <a:off x="268907" y="6309292"/>
            <a:ext cx="3445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Joint work with @</a:t>
            </a:r>
            <a:r>
              <a:rPr lang="en-GB" dirty="0" err="1">
                <a:latin typeface="+mj-lt"/>
              </a:rPr>
              <a:t>JonasWindhager</a:t>
            </a:r>
            <a:endParaRPr lang="en-GB" dirty="0">
              <a:latin typeface="+mj-lt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C83C50C-AB07-5C41-AFA3-06C9F80C4412}"/>
              </a:ext>
            </a:extLst>
          </p:cNvPr>
          <p:cNvGrpSpPr/>
          <p:nvPr/>
        </p:nvGrpSpPr>
        <p:grpSpPr>
          <a:xfrm>
            <a:off x="5277051" y="6309292"/>
            <a:ext cx="1637898" cy="369332"/>
            <a:chOff x="5094437" y="6120007"/>
            <a:chExt cx="1637898" cy="3693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B591AE2-460C-744A-86B0-02A430D4408B}"/>
                </a:ext>
              </a:extLst>
            </p:cNvPr>
            <p:cNvSpPr txBox="1"/>
            <p:nvPr/>
          </p:nvSpPr>
          <p:spPr>
            <a:xfrm>
              <a:off x="5547395" y="6120007"/>
              <a:ext cx="11849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+mj-lt"/>
                </a:rPr>
                <a:t>@</a:t>
              </a:r>
              <a:r>
                <a:rPr lang="en-GB" dirty="0" err="1">
                  <a:latin typeface="+mj-lt"/>
                </a:rPr>
                <a:t>NilsEling</a:t>
              </a:r>
              <a:endParaRPr lang="en-GB" dirty="0">
                <a:latin typeface="+mj-lt"/>
              </a:endParaRPr>
            </a:p>
          </p:txBody>
        </p:sp>
        <p:pic>
          <p:nvPicPr>
            <p:cNvPr id="1026" name="Picture 2" descr="Twitter – Wikipedia">
              <a:extLst>
                <a:ext uri="{FF2B5EF4-FFF2-40B4-BE49-F238E27FC236}">
                  <a16:creationId xmlns:a16="http://schemas.microsoft.com/office/drawing/2014/main" id="{FFA7CF16-9FF9-8142-ABC0-86A47D420F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437" y="6143090"/>
              <a:ext cx="398358" cy="323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angle 8">
            <a:hlinkClick r:id="rId4"/>
            <a:extLst>
              <a:ext uri="{FF2B5EF4-FFF2-40B4-BE49-F238E27FC236}">
                <a16:creationId xmlns:a16="http://schemas.microsoft.com/office/drawing/2014/main" id="{05EEA2BB-FF1D-2244-B8B3-88279F9926EE}"/>
              </a:ext>
            </a:extLst>
          </p:cNvPr>
          <p:cNvSpPr/>
          <p:nvPr/>
        </p:nvSpPr>
        <p:spPr>
          <a:xfrm>
            <a:off x="9235812" y="6309292"/>
            <a:ext cx="26111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latin typeface="+mj-lt"/>
                <a:hlinkClick r:id="rId4"/>
              </a:rPr>
              <a:t>www.bodenmillerlab.com</a:t>
            </a:r>
            <a:endParaRPr lang="en-GB" dirty="0">
              <a:latin typeface="+mj-lt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A2DE82-893B-D140-AB09-088E6D2A0F3B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C7092BB-2E6E-E54C-9456-D71C7CE39F76}"/>
              </a:ext>
            </a:extLst>
          </p:cNvPr>
          <p:cNvCxnSpPr>
            <a:cxnSpLocks/>
          </p:cNvCxnSpPr>
          <p:nvPr/>
        </p:nvCxnSpPr>
        <p:spPr>
          <a:xfrm>
            <a:off x="-55659" y="5932999"/>
            <a:ext cx="12364278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C06F95D-30D9-4E42-8FE5-DC7F09ABA3FC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4154494"/>
            <a:ext cx="4065500" cy="2034004"/>
            <a:chOff x="0" y="4221085"/>
            <a:chExt cx="3921255" cy="1961837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76EF528-BFB8-F045-A897-26EAF667DF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4228" r="24228"/>
            <a:stretch/>
          </p:blipFill>
          <p:spPr>
            <a:xfrm>
              <a:off x="0" y="4221085"/>
              <a:ext cx="1958531" cy="1961836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62702E9E-8AEA-3845-BA51-4DD762E8E2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2201" r="12201"/>
            <a:stretch/>
          </p:blipFill>
          <p:spPr>
            <a:xfrm>
              <a:off x="1943750" y="4221085"/>
              <a:ext cx="1977505" cy="1961837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7465702-FD22-084D-A1C2-17DED61D075E}"/>
              </a:ext>
            </a:extLst>
          </p:cNvPr>
          <p:cNvGrpSpPr>
            <a:grpSpLocks noChangeAspect="1"/>
          </p:cNvGrpSpPr>
          <p:nvPr/>
        </p:nvGrpSpPr>
        <p:grpSpPr>
          <a:xfrm>
            <a:off x="4048044" y="4154494"/>
            <a:ext cx="4095980" cy="2034004"/>
            <a:chOff x="3963770" y="4221083"/>
            <a:chExt cx="3950656" cy="1961838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6D0EDCC-C959-104E-810F-CA60A62846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201" r="12201"/>
            <a:stretch/>
          </p:blipFill>
          <p:spPr>
            <a:xfrm>
              <a:off x="5936921" y="4221083"/>
              <a:ext cx="1977505" cy="1961838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03B311E9-12FA-184E-977D-55BDE1306B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2201" r="12201"/>
            <a:stretch/>
          </p:blipFill>
          <p:spPr>
            <a:xfrm>
              <a:off x="3963770" y="4221083"/>
              <a:ext cx="1977505" cy="1961838"/>
            </a:xfrm>
            <a:prstGeom prst="rect">
              <a:avLst/>
            </a:prstGeom>
          </p:spPr>
        </p:pic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EF9C5CD2-8B21-9742-9958-4D7ECEC845C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2201" r="12201"/>
          <a:stretch/>
        </p:blipFill>
        <p:spPr bwMode="auto">
          <a:xfrm>
            <a:off x="8150938" y="4154494"/>
            <a:ext cx="2049518" cy="203328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B070A90-403B-DA46-864D-BAF22A96596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2201" r="12201"/>
          <a:stretch/>
        </p:blipFill>
        <p:spPr bwMode="auto">
          <a:xfrm>
            <a:off x="10190067" y="4153771"/>
            <a:ext cx="2050247" cy="203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519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D2DE1-FACD-414E-AB2E-E4EB5C92F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10</a:t>
            </a:fld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AB781BF-CD2E-264E-A4BB-02EEF8A3E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0" y="365126"/>
            <a:ext cx="10515600" cy="851556"/>
          </a:xfrm>
        </p:spPr>
        <p:txBody>
          <a:bodyPr/>
          <a:lstStyle/>
          <a:p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steinbock</a:t>
            </a:r>
            <a:r>
              <a:rPr lang="en-GB" dirty="0"/>
              <a:t> for image processing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678F102-93C7-274E-B27C-784667D4652D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06AF5CD7-85F1-5D4B-A437-C92624F93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346" y="136525"/>
            <a:ext cx="1076908" cy="10769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B8C35D-FB89-594A-BB8B-7B20A2137377}"/>
              </a:ext>
            </a:extLst>
          </p:cNvPr>
          <p:cNvSpPr txBox="1"/>
          <p:nvPr/>
        </p:nvSpPr>
        <p:spPr>
          <a:xfrm>
            <a:off x="231282" y="1366764"/>
            <a:ext cx="3017173" cy="464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latin typeface="+mj-lt"/>
              </a:rPr>
              <a:t>Command-line interface usage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47EB04-56B9-9740-9704-7EF29920D5F9}"/>
              </a:ext>
            </a:extLst>
          </p:cNvPr>
          <p:cNvSpPr txBox="1"/>
          <p:nvPr/>
        </p:nvSpPr>
        <p:spPr>
          <a:xfrm>
            <a:off x="231282" y="1965245"/>
            <a:ext cx="11415304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alias steinbock="docker run -v path/to/data:/data -u $(id -u):$(id -g)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ghcr.io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bodenmillergroup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/steinbock:0.13.5”</a:t>
            </a:r>
          </a:p>
          <a:p>
            <a:endParaRPr lang="en-GB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sz="1400" i="1" dirty="0">
                <a:latin typeface="Consolas" panose="020B0609020204030204" pitchFamily="49" charset="0"/>
                <a:cs typeface="Consolas" panose="020B0609020204030204" pitchFamily="49" charset="0"/>
              </a:rPr>
              <a:t># </a:t>
            </a:r>
            <a:r>
              <a:rPr lang="en-GB" sz="1400" i="1" dirty="0" err="1">
                <a:latin typeface="Consolas" panose="020B0609020204030204" pitchFamily="49" charset="0"/>
                <a:cs typeface="Consolas" panose="020B0609020204030204" pitchFamily="49" charset="0"/>
              </a:rPr>
              <a:t>preprocessing</a:t>
            </a:r>
            <a:r>
              <a:rPr lang="en-GB" sz="1400" i="1" dirty="0">
                <a:latin typeface="Consolas" panose="020B0609020204030204" pitchFamily="49" charset="0"/>
                <a:cs typeface="Consolas" panose="020B0609020204030204" pitchFamily="49" charset="0"/>
              </a:rPr>
              <a:t> – </a:t>
            </a:r>
            <a:r>
              <a:rPr lang="en-GB" sz="1400" i="1" dirty="0" err="1">
                <a:latin typeface="Consolas" panose="020B0609020204030204" pitchFamily="49" charset="0"/>
                <a:cs typeface="Consolas" panose="020B0609020204030204" pitchFamily="49" charset="0"/>
              </a:rPr>
              <a:t>imc</a:t>
            </a:r>
            <a:r>
              <a:rPr lang="en-GB" sz="1400" i="1" dirty="0">
                <a:latin typeface="Consolas" panose="020B0609020204030204" pitchFamily="49" charset="0"/>
                <a:cs typeface="Consolas" panose="020B0609020204030204" pitchFamily="49" charset="0"/>
              </a:rPr>
              <a:t> specific</a:t>
            </a:r>
          </a:p>
          <a:p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steinbock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preprocess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imc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panel</a:t>
            </a:r>
          </a:p>
          <a:p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steinbock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preprocess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imc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images --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hpf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50 </a:t>
            </a:r>
          </a:p>
          <a:p>
            <a:endParaRPr lang="en-GB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sz="1400" i="1" dirty="0">
                <a:latin typeface="Consolas" panose="020B0609020204030204" pitchFamily="49" charset="0"/>
                <a:cs typeface="Consolas" panose="020B0609020204030204" pitchFamily="49" charset="0"/>
              </a:rPr>
              <a:t># deep learning-based segmentation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steinbock segment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deepcell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--minmax</a:t>
            </a:r>
          </a:p>
          <a:p>
            <a:endParaRPr lang="en-GB" sz="1400" i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sz="1400" i="1" dirty="0">
                <a:latin typeface="Consolas" panose="020B0609020204030204" pitchFamily="49" charset="0"/>
                <a:cs typeface="Consolas" panose="020B0609020204030204" pitchFamily="49" charset="0"/>
              </a:rPr>
              <a:t># measurement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steinbock measure intensities </a:t>
            </a:r>
          </a:p>
          <a:p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steinbock measure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regionprops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steinbock measure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neighbors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--type expansion --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dmax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4</a:t>
            </a:r>
          </a:p>
          <a:p>
            <a:b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GB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10" name="Picture 4" descr="Docker Logos | Docker">
            <a:extLst>
              <a:ext uri="{FF2B5EF4-FFF2-40B4-BE49-F238E27FC236}">
                <a16:creationId xmlns:a16="http://schemas.microsoft.com/office/drawing/2014/main" id="{9DEB54FD-E9B2-284E-9B9A-95AAAC3F0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6611" y="306215"/>
            <a:ext cx="1052162" cy="75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9D1FFA8-3B67-D443-AFCA-58EA10DB1CDB}"/>
              </a:ext>
            </a:extLst>
          </p:cNvPr>
          <p:cNvSpPr/>
          <p:nvPr/>
        </p:nvSpPr>
        <p:spPr>
          <a:xfrm>
            <a:off x="7005734" y="3520440"/>
            <a:ext cx="366767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steinbock data/working directory  </a:t>
            </a:r>
          </a:p>
          <a:p>
            <a:r>
              <a:rPr lang="en-GB" sz="1400" dirty="0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├── raw</a:t>
            </a:r>
          </a:p>
          <a:p>
            <a:r>
              <a:rPr lang="en-GB" sz="1400" dirty="0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|</a:t>
            </a:r>
          </a:p>
          <a:p>
            <a:r>
              <a:rPr lang="en-GB" sz="1400" dirty="0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├── </a:t>
            </a:r>
            <a:r>
              <a:rPr lang="en-GB" sz="1400" dirty="0" err="1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img</a:t>
            </a:r>
            <a:r>
              <a:rPr lang="en-GB" sz="1400" dirty="0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r>
              <a:rPr lang="en-GB" sz="1400" dirty="0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├── </a:t>
            </a:r>
            <a:r>
              <a:rPr lang="en-GB" sz="1400" dirty="0" err="1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panel.csv</a:t>
            </a:r>
            <a:endParaRPr lang="en-GB" sz="1400" dirty="0">
              <a:solidFill>
                <a:srgbClr val="36464E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sz="1400" dirty="0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├── </a:t>
            </a:r>
            <a:r>
              <a:rPr lang="en-GB" sz="1400" dirty="0" err="1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images.csv</a:t>
            </a:r>
            <a:r>
              <a:rPr lang="en-GB" sz="1400" dirty="0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r>
              <a:rPr lang="en-GB" sz="1400" dirty="0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├── masks  </a:t>
            </a:r>
          </a:p>
          <a:p>
            <a:r>
              <a:rPr lang="en-GB" sz="1400" dirty="0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├── intensities </a:t>
            </a:r>
          </a:p>
          <a:p>
            <a:r>
              <a:rPr lang="en-GB" sz="1400" dirty="0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├── </a:t>
            </a:r>
            <a:r>
              <a:rPr lang="en-GB" sz="1400" dirty="0" err="1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regionprops</a:t>
            </a:r>
            <a:r>
              <a:rPr lang="en-GB" sz="1400" dirty="0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r>
              <a:rPr lang="en-GB" sz="1400" dirty="0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└── </a:t>
            </a:r>
            <a:r>
              <a:rPr lang="en-GB" sz="1400" dirty="0" err="1">
                <a:solidFill>
                  <a:srgbClr val="36464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neighbors</a:t>
            </a:r>
            <a:endParaRPr lang="en-GB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AFF18B-3303-AC4A-A698-4001FE02A652}"/>
              </a:ext>
            </a:extLst>
          </p:cNvPr>
          <p:cNvSpPr txBox="1"/>
          <p:nvPr/>
        </p:nvSpPr>
        <p:spPr>
          <a:xfrm>
            <a:off x="7005734" y="3055569"/>
            <a:ext cx="1098058" cy="464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latin typeface="+mj-lt"/>
              </a:rPr>
              <a:t>Produces:</a:t>
            </a:r>
          </a:p>
        </p:txBody>
      </p:sp>
    </p:spTree>
    <p:extLst>
      <p:ext uri="{BB962C8B-B14F-4D97-AF65-F5344CB8AC3E}">
        <p14:creationId xmlns:p14="http://schemas.microsoft.com/office/powerpoint/2010/main" val="2605592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FF875-5C7D-3D44-AAC5-D9B4AD7D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Multiplexed imaging data in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28975-FDF3-CD48-930D-E78D5B5AF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11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AB7B3B2-19C9-C841-8379-CD299D136F17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10">
            <a:extLst>
              <a:ext uri="{FF2B5EF4-FFF2-40B4-BE49-F238E27FC236}">
                <a16:creationId xmlns:a16="http://schemas.microsoft.com/office/drawing/2014/main" id="{77E7B2B3-786F-EB45-8DA9-BF942325F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189" y="136525"/>
            <a:ext cx="3486905" cy="100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E3A4AB31-C01D-9649-89D4-83DFBDA767F5}"/>
              </a:ext>
            </a:extLst>
          </p:cNvPr>
          <p:cNvGrpSpPr>
            <a:grpSpLocks noChangeAspect="1"/>
          </p:cNvGrpSpPr>
          <p:nvPr/>
        </p:nvGrpSpPr>
        <p:grpSpPr>
          <a:xfrm>
            <a:off x="349576" y="1566277"/>
            <a:ext cx="1418882" cy="1368000"/>
            <a:chOff x="315898" y="2200631"/>
            <a:chExt cx="2390183" cy="2304470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0CFEBFE-4149-614A-BCC1-F7B501A491FB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5898" y="2200631"/>
              <a:ext cx="1805292" cy="1805291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E94CB791-BEC3-0244-9B58-3EAB84DF729F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7082" y="2350004"/>
              <a:ext cx="1805292" cy="1805291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90A8D911-C88E-584C-91B6-B169FE3BE2D3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9604" y="2550437"/>
              <a:ext cx="1805292" cy="1805291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6893A3F4-CEB2-6A4C-9215-F03EF23FDA20}"/>
                </a:ext>
              </a:extLst>
            </p:cNvPr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0789" y="2699810"/>
              <a:ext cx="1805292" cy="1805291"/>
            </a:xfrm>
            <a:prstGeom prst="rect">
              <a:avLst/>
            </a:prstGeom>
          </p:spPr>
        </p:pic>
      </p:grpSp>
      <p:pic>
        <p:nvPicPr>
          <p:cNvPr id="56" name="Picture 55">
            <a:extLst>
              <a:ext uri="{FF2B5EF4-FFF2-40B4-BE49-F238E27FC236}">
                <a16:creationId xmlns:a16="http://schemas.microsoft.com/office/drawing/2014/main" id="{8B0C589D-3A44-7044-B145-2F5FDE46433F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93000" contrast="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3180" y="3338078"/>
            <a:ext cx="1071674" cy="1071673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5071D1DB-23EF-EE4C-8FF3-2CE0BFE95FC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8493" t="72421" r="36364" b="6522"/>
          <a:stretch/>
        </p:blipFill>
        <p:spPr>
          <a:xfrm>
            <a:off x="787520" y="5179780"/>
            <a:ext cx="542995" cy="1030886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C557A9BE-68D6-E842-A667-9D334A296E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79179" y="2473525"/>
            <a:ext cx="1017555" cy="1173471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AEFDDFBE-40E7-984F-8EF6-479C695D69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83007" y="5127304"/>
            <a:ext cx="1009899" cy="1164642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BAA44DB0-6F7C-5E47-9024-DC2242BA9731}"/>
              </a:ext>
            </a:extLst>
          </p:cNvPr>
          <p:cNvSpPr txBox="1"/>
          <p:nvPr/>
        </p:nvSpPr>
        <p:spPr>
          <a:xfrm>
            <a:off x="1974269" y="2065611"/>
            <a:ext cx="2212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+mj-lt"/>
              </a:rPr>
              <a:t>Multi-channel images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E10618B-DBF9-504D-B99D-D4818F309C87}"/>
              </a:ext>
            </a:extLst>
          </p:cNvPr>
          <p:cNvSpPr txBox="1"/>
          <p:nvPr/>
        </p:nvSpPr>
        <p:spPr>
          <a:xfrm>
            <a:off x="1974269" y="3689248"/>
            <a:ext cx="2172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+mj-lt"/>
              </a:rPr>
              <a:t>Segmentation masks 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1EAE294-66E2-FE41-9B51-4E25DA33D519}"/>
              </a:ext>
            </a:extLst>
          </p:cNvPr>
          <p:cNvSpPr txBox="1"/>
          <p:nvPr/>
        </p:nvSpPr>
        <p:spPr>
          <a:xfrm>
            <a:off x="1974269" y="5095059"/>
            <a:ext cx="18857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+mj-lt"/>
              </a:rPr>
              <a:t>Single-cell data</a:t>
            </a:r>
          </a:p>
          <a:p>
            <a:r>
              <a:rPr lang="en-GB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intensities</a:t>
            </a:r>
          </a:p>
          <a:p>
            <a:r>
              <a:rPr lang="en-GB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spatial features</a:t>
            </a:r>
          </a:p>
          <a:p>
            <a:r>
              <a:rPr lang="en-GB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interaction graphs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A29BC349-74BB-1E49-899C-619D008D7AF2}"/>
              </a:ext>
            </a:extLst>
          </p:cNvPr>
          <p:cNvCxnSpPr>
            <a:cxnSpLocks/>
          </p:cNvCxnSpPr>
          <p:nvPr/>
        </p:nvCxnSpPr>
        <p:spPr>
          <a:xfrm>
            <a:off x="4147108" y="2346527"/>
            <a:ext cx="525714" cy="291423"/>
          </a:xfrm>
          <a:prstGeom prst="line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5F96D7B-B29D-3147-B5A7-34FB3D8FFDF2}"/>
              </a:ext>
            </a:extLst>
          </p:cNvPr>
          <p:cNvCxnSpPr>
            <a:cxnSpLocks/>
          </p:cNvCxnSpPr>
          <p:nvPr/>
        </p:nvCxnSpPr>
        <p:spPr>
          <a:xfrm flipV="1">
            <a:off x="4053840" y="3429000"/>
            <a:ext cx="618982" cy="370840"/>
          </a:xfrm>
          <a:prstGeom prst="line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D2450EFD-BCD8-F949-9F6F-28EFA36C02E7}"/>
              </a:ext>
            </a:extLst>
          </p:cNvPr>
          <p:cNvCxnSpPr>
            <a:cxnSpLocks/>
            <a:stCxn id="91" idx="3"/>
          </p:cNvCxnSpPr>
          <p:nvPr/>
        </p:nvCxnSpPr>
        <p:spPr>
          <a:xfrm>
            <a:off x="3860042" y="5695224"/>
            <a:ext cx="812780" cy="0"/>
          </a:xfrm>
          <a:prstGeom prst="line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B39F8E0E-428F-AD4F-BCFF-D4231DA5795B}"/>
              </a:ext>
            </a:extLst>
          </p:cNvPr>
          <p:cNvCxnSpPr>
            <a:cxnSpLocks/>
          </p:cNvCxnSpPr>
          <p:nvPr/>
        </p:nvCxnSpPr>
        <p:spPr>
          <a:xfrm>
            <a:off x="5912362" y="5709625"/>
            <a:ext cx="620518" cy="0"/>
          </a:xfrm>
          <a:prstGeom prst="line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F6495035-4AF9-1E4A-86C2-B769CC56964D}"/>
              </a:ext>
            </a:extLst>
          </p:cNvPr>
          <p:cNvCxnSpPr>
            <a:cxnSpLocks/>
          </p:cNvCxnSpPr>
          <p:nvPr/>
        </p:nvCxnSpPr>
        <p:spPr>
          <a:xfrm>
            <a:off x="5912362" y="3060260"/>
            <a:ext cx="620518" cy="0"/>
          </a:xfrm>
          <a:prstGeom prst="line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746B62E1-76AA-D348-808F-628A2ECB106F}"/>
              </a:ext>
            </a:extLst>
          </p:cNvPr>
          <p:cNvSpPr txBox="1"/>
          <p:nvPr/>
        </p:nvSpPr>
        <p:spPr>
          <a:xfrm>
            <a:off x="6674342" y="2875594"/>
            <a:ext cx="1830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latin typeface="Consolas" panose="020B0609020204030204" pitchFamily="49" charset="0"/>
                <a:cs typeface="Consolas" panose="020B0609020204030204" pitchFamily="49" charset="0"/>
              </a:rPr>
              <a:t>CytoImageList</a:t>
            </a:r>
            <a:endParaRPr lang="en-GB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8569D30-75ED-C847-8EEB-DBFDFF32853B}"/>
              </a:ext>
            </a:extLst>
          </p:cNvPr>
          <p:cNvSpPr txBox="1"/>
          <p:nvPr/>
        </p:nvSpPr>
        <p:spPr>
          <a:xfrm>
            <a:off x="6674342" y="5386459"/>
            <a:ext cx="2717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latin typeface="Consolas" panose="020B0609020204030204" pitchFamily="49" charset="0"/>
                <a:cs typeface="Consolas" panose="020B0609020204030204" pitchFamily="49" charset="0"/>
              </a:rPr>
              <a:t>SpatialExperiment</a:t>
            </a:r>
            <a:endParaRPr lang="en-GB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dirty="0" err="1">
                <a:latin typeface="Consolas" panose="020B0609020204030204" pitchFamily="49" charset="0"/>
                <a:cs typeface="Consolas" panose="020B0609020204030204" pitchFamily="49" charset="0"/>
              </a:rPr>
              <a:t>SingleCellExperiment</a:t>
            </a:r>
            <a:endParaRPr lang="en-GB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DE1A4543-C384-2E43-AE27-5AA182B435C7}"/>
              </a:ext>
            </a:extLst>
          </p:cNvPr>
          <p:cNvCxnSpPr>
            <a:cxnSpLocks/>
          </p:cNvCxnSpPr>
          <p:nvPr/>
        </p:nvCxnSpPr>
        <p:spPr>
          <a:xfrm>
            <a:off x="8505292" y="3060260"/>
            <a:ext cx="812780" cy="0"/>
          </a:xfrm>
          <a:prstGeom prst="line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C6996F08-ABB1-BA4B-AAC5-5B095987A90A}"/>
              </a:ext>
            </a:extLst>
          </p:cNvPr>
          <p:cNvCxnSpPr>
            <a:cxnSpLocks/>
          </p:cNvCxnSpPr>
          <p:nvPr/>
        </p:nvCxnSpPr>
        <p:spPr>
          <a:xfrm>
            <a:off x="9429832" y="5687163"/>
            <a:ext cx="455848" cy="0"/>
          </a:xfrm>
          <a:prstGeom prst="line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60D8F011-946C-0345-B68C-39F0EF3DDF54}"/>
              </a:ext>
            </a:extLst>
          </p:cNvPr>
          <p:cNvSpPr txBox="1"/>
          <p:nvPr/>
        </p:nvSpPr>
        <p:spPr>
          <a:xfrm>
            <a:off x="9494660" y="2598595"/>
            <a:ext cx="19411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Image visualization</a:t>
            </a:r>
          </a:p>
          <a:p>
            <a:r>
              <a:rPr lang="en-GB" dirty="0">
                <a:latin typeface="+mj-lt"/>
              </a:rPr>
              <a:t>Mask visualization</a:t>
            </a:r>
          </a:p>
          <a:p>
            <a:r>
              <a:rPr lang="en-GB" dirty="0">
                <a:latin typeface="+mj-lt"/>
              </a:rPr>
              <a:t>Interactive gating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2EE2659-149F-B144-9390-7E81F0C4E98F}"/>
              </a:ext>
            </a:extLst>
          </p:cNvPr>
          <p:cNvSpPr txBox="1"/>
          <p:nvPr/>
        </p:nvSpPr>
        <p:spPr>
          <a:xfrm>
            <a:off x="9870440" y="5363997"/>
            <a:ext cx="1990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Spatial visualization</a:t>
            </a:r>
          </a:p>
          <a:p>
            <a:r>
              <a:rPr lang="en-GB" dirty="0">
                <a:latin typeface="+mj-lt"/>
              </a:rPr>
              <a:t>Spatial analysis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C883AB-60DC-8C46-9856-2EDED0DB9706}"/>
              </a:ext>
            </a:extLst>
          </p:cNvPr>
          <p:cNvSpPr/>
          <p:nvPr/>
        </p:nvSpPr>
        <p:spPr>
          <a:xfrm>
            <a:off x="6548946" y="6355956"/>
            <a:ext cx="4517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latin typeface="+mj-lt"/>
                <a:hlinkClick r:id="rId12"/>
              </a:rPr>
              <a:t>bodenmillergroup.github.io/IMCDataAnalysis/</a:t>
            </a:r>
            <a:endParaRPr lang="en-GB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88939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FD2818-376F-8445-89B9-3F8E6FA36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45" y="1674202"/>
            <a:ext cx="6134011" cy="4351338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+mj-lt"/>
              </a:rPr>
              <a:t>Visualization of cell-specific metadata</a:t>
            </a:r>
          </a:p>
          <a:p>
            <a:endParaRPr lang="en-GB" sz="2400" dirty="0">
              <a:latin typeface="+mj-lt"/>
            </a:endParaRPr>
          </a:p>
          <a:p>
            <a:r>
              <a:rPr lang="en-GB" sz="2400" dirty="0">
                <a:latin typeface="+mj-lt"/>
              </a:rPr>
              <a:t>Visualization of cell-specific expression</a:t>
            </a:r>
          </a:p>
          <a:p>
            <a:endParaRPr lang="en-GB" sz="2400" dirty="0">
              <a:latin typeface="+mj-lt"/>
            </a:endParaRPr>
          </a:p>
          <a:p>
            <a:r>
              <a:rPr lang="en-GB" sz="2400" dirty="0">
                <a:latin typeface="+mj-lt"/>
              </a:rPr>
              <a:t>Visualization of pixel-information</a:t>
            </a:r>
          </a:p>
          <a:p>
            <a:endParaRPr lang="en-GB" sz="2400" dirty="0">
              <a:latin typeface="+mj-lt"/>
            </a:endParaRPr>
          </a:p>
          <a:p>
            <a:r>
              <a:rPr lang="en-GB" sz="2400" dirty="0">
                <a:latin typeface="+mj-lt"/>
              </a:rPr>
              <a:t>Outline of cells in images</a:t>
            </a:r>
          </a:p>
          <a:p>
            <a:endParaRPr lang="en-GB" sz="2400" dirty="0">
              <a:latin typeface="+mj-lt"/>
            </a:endParaRPr>
          </a:p>
          <a:p>
            <a:r>
              <a:rPr lang="en-GB" sz="2400" dirty="0">
                <a:latin typeface="+mj-lt"/>
              </a:rPr>
              <a:t>Gate cells and visualisation in images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8EE178-FE52-6644-92C4-66743840D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787A7-3FBF-46F8-A7CD-465C76F1207B}" type="slidenum">
              <a:rPr lang="de-CH" smtClean="0"/>
              <a:t>12</a:t>
            </a:fld>
            <a:endParaRPr lang="de-CH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610CC82-D8D6-2446-944D-137FCBB38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>
                <a:latin typeface="Consolas" panose="020B0609020204030204" pitchFamily="49" charset="0"/>
                <a:cs typeface="Consolas" panose="020B0609020204030204" pitchFamily="49" charset="0"/>
              </a:rPr>
              <a:t>cytomapper</a:t>
            </a:r>
            <a:r>
              <a:rPr lang="en-GB" dirty="0">
                <a:cs typeface="Consolas" panose="020B0609020204030204" pitchFamily="49" charset="0"/>
              </a:rPr>
              <a:t> for image visualization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D51D52-F81A-2546-BCA0-31C7464A8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567" y="1826663"/>
            <a:ext cx="1726673" cy="19623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D8EF57-36CF-D243-9197-63BF8C3068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248" y="1826663"/>
            <a:ext cx="1724264" cy="19623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1B6E44-2E99-6542-AE61-177424F03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2309" y="1826663"/>
            <a:ext cx="1698001" cy="19623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D191E9-A0B4-A140-8E00-2A7010734FCB}"/>
              </a:ext>
            </a:extLst>
          </p:cNvPr>
          <p:cNvSpPr txBox="1"/>
          <p:nvPr/>
        </p:nvSpPr>
        <p:spPr>
          <a:xfrm>
            <a:off x="6516622" y="1460228"/>
            <a:ext cx="9941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+mj-lt"/>
                <a:cs typeface="FUTURA MEDIUM" panose="020B0602020204020303" pitchFamily="34" charset="-79"/>
              </a:rPr>
              <a:t>Cell-types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E3ACBE-F633-A74F-8028-938246B7F237}"/>
              </a:ext>
            </a:extLst>
          </p:cNvPr>
          <p:cNvSpPr txBox="1"/>
          <p:nvPr/>
        </p:nvSpPr>
        <p:spPr>
          <a:xfrm>
            <a:off x="8256240" y="1460228"/>
            <a:ext cx="14129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+mj-lt"/>
                <a:cs typeface="FUTURA MEDIUM" panose="020B0602020204020303" pitchFamily="34" charset="-79"/>
              </a:rPr>
              <a:t>Cell expression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3CA1EB-7FDA-8346-9CB3-4D23CA50C5A9}"/>
              </a:ext>
            </a:extLst>
          </p:cNvPr>
          <p:cNvSpPr txBox="1"/>
          <p:nvPr/>
        </p:nvSpPr>
        <p:spPr>
          <a:xfrm>
            <a:off x="10052512" y="1460228"/>
            <a:ext cx="14875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+mj-lt"/>
                <a:cs typeface="FUTURA MEDIUM" panose="020B0602020204020303" pitchFamily="34" charset="-79"/>
              </a:rPr>
              <a:t>Pixel expression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0B3A575-7A71-A54D-90FA-068D9CF25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9567" y="3878521"/>
            <a:ext cx="1680471" cy="19623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F0EDA8-85B5-8441-A236-1C5E63A912DF}"/>
              </a:ext>
            </a:extLst>
          </p:cNvPr>
          <p:cNvSpPr txBox="1"/>
          <p:nvPr/>
        </p:nvSpPr>
        <p:spPr>
          <a:xfrm>
            <a:off x="6454030" y="5856263"/>
            <a:ext cx="1196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+mj-lt"/>
                <a:cs typeface="FUTURA MEDIUM" panose="020B0602020204020303" pitchFamily="34" charset="-79"/>
              </a:rPr>
              <a:t>Outline cells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38A7DB-BBA6-6C4A-A551-C3174A9C83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8870" y="3878521"/>
            <a:ext cx="3331440" cy="187885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ABE8459-5F0C-C94E-AC5E-E8ACA53402CB}"/>
              </a:ext>
            </a:extLst>
          </p:cNvPr>
          <p:cNvSpPr txBox="1"/>
          <p:nvPr/>
        </p:nvSpPr>
        <p:spPr>
          <a:xfrm>
            <a:off x="8395701" y="5856263"/>
            <a:ext cx="9805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+mj-lt"/>
                <a:cs typeface="FUTURA MEDIUM" panose="020B0602020204020303" pitchFamily="34" charset="-79"/>
              </a:rPr>
              <a:t>Shiny app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C6D116D-D1F9-984E-B71C-6EFA677A29AE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E00CEFFB-8299-1944-806A-614580D5F3F7}"/>
              </a:ext>
            </a:extLst>
          </p:cNvPr>
          <p:cNvSpPr/>
          <p:nvPr/>
        </p:nvSpPr>
        <p:spPr>
          <a:xfrm>
            <a:off x="319920" y="6323468"/>
            <a:ext cx="566338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prstClr val="black"/>
                </a:solidFill>
              </a:rPr>
              <a:t>Nils Eling </a:t>
            </a:r>
            <a:r>
              <a:rPr lang="en-GB" sz="1100" i="1" dirty="0">
                <a:solidFill>
                  <a:prstClr val="black"/>
                </a:solidFill>
              </a:rPr>
              <a:t>et al.</a:t>
            </a:r>
            <a:r>
              <a:rPr lang="en-GB" sz="1100" dirty="0">
                <a:solidFill>
                  <a:prstClr val="black"/>
                </a:solidFill>
              </a:rPr>
              <a:t> </a:t>
            </a:r>
            <a:r>
              <a:rPr lang="en-GB" sz="1100" dirty="0" err="1">
                <a:solidFill>
                  <a:prstClr val="black"/>
                </a:solidFill>
              </a:rPr>
              <a:t>cytomapper</a:t>
            </a:r>
            <a:r>
              <a:rPr lang="en-GB" sz="1100" dirty="0">
                <a:solidFill>
                  <a:prstClr val="black"/>
                </a:solidFill>
              </a:rPr>
              <a:t>: an R/Bioconductor package for visualization of highly multiplexed imaging data. Bioinformatics 36 (2020)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4D146FC-C2E3-C34F-BD9B-EA7601FD6D10}"/>
              </a:ext>
            </a:extLst>
          </p:cNvPr>
          <p:cNvSpPr/>
          <p:nvPr/>
        </p:nvSpPr>
        <p:spPr>
          <a:xfrm>
            <a:off x="6454030" y="6293705"/>
            <a:ext cx="4491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7"/>
              </a:rPr>
              <a:t>www.bioconductor.org/packages/cytomapper</a:t>
            </a:r>
            <a:endParaRPr lang="en-GB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02A5EB6-088C-D14E-BD37-31E755E23F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95456" y="136262"/>
            <a:ext cx="1017555" cy="117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85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CC1A99-0805-5744-B4F4-85AB81A31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787A7-3FBF-46F8-A7CD-465C76F1207B}" type="slidenum">
              <a:rPr lang="de-CH" smtClean="0"/>
              <a:t>13</a:t>
            </a:fld>
            <a:endParaRPr lang="de-CH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7387E80-BE42-A348-91DB-32BD1AC2B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Architecture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C10F36-684C-D54B-A3E9-EE47C650CB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550" y="1476002"/>
            <a:ext cx="6235031" cy="46172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7D1F8D-DE90-AC48-A00E-2D90356163E1}"/>
              </a:ext>
            </a:extLst>
          </p:cNvPr>
          <p:cNvSpPr txBox="1"/>
          <p:nvPr/>
        </p:nvSpPr>
        <p:spPr>
          <a:xfrm>
            <a:off x="245419" y="1556792"/>
            <a:ext cx="5484194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latin typeface="+mj-lt"/>
                <a:cs typeface="Futura Medium" panose="020B0602020204020303" pitchFamily="34" charset="-79"/>
              </a:rPr>
              <a:t>Uses two R object classes:</a:t>
            </a:r>
          </a:p>
          <a:p>
            <a:pPr>
              <a:lnSpc>
                <a:spcPct val="150000"/>
              </a:lnSpc>
            </a:pPr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SingleCellExperiment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SingleCellExperiment</a:t>
            </a:r>
            <a:endParaRPr lang="en-GB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cytomapper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CytoImageList</a:t>
            </a:r>
            <a:endParaRPr lang="en-GB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endParaRPr lang="en-GB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en-GB" sz="1600" b="1" dirty="0">
                <a:latin typeface="+mj-lt"/>
                <a:cs typeface="Futura Medium" panose="020B0602020204020303" pitchFamily="34" charset="-79"/>
              </a:rPr>
              <a:t>Visualisation of segmentation masks:</a:t>
            </a:r>
          </a:p>
          <a:p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plotCells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(mask = masks, </a:t>
            </a:r>
          </a:p>
          <a:p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	  object = </a:t>
            </a:r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sce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</a:p>
          <a:p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	  </a:t>
            </a:r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img_id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 = “</a:t>
            </a:r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ImageNumber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”,</a:t>
            </a:r>
          </a:p>
          <a:p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	  </a:t>
            </a:r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cell_id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 = “</a:t>
            </a:r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CellNumber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”,</a:t>
            </a:r>
          </a:p>
          <a:p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	  </a:t>
            </a:r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colour_by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 = “</a:t>
            </a:r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CellType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”)</a:t>
            </a:r>
          </a:p>
          <a:p>
            <a:pPr>
              <a:lnSpc>
                <a:spcPct val="150000"/>
              </a:lnSpc>
            </a:pPr>
            <a:endParaRPr lang="en-GB" sz="16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>
              <a:lnSpc>
                <a:spcPct val="150000"/>
              </a:lnSpc>
            </a:pPr>
            <a:r>
              <a:rPr lang="en-GB" sz="1600" b="1" dirty="0">
                <a:latin typeface="+mj-lt"/>
                <a:cs typeface="Futura Medium" panose="020B0602020204020303" pitchFamily="34" charset="-79"/>
              </a:rPr>
              <a:t>Visualisation of multi-channel images:</a:t>
            </a:r>
          </a:p>
          <a:p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plotPixels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(image = images, </a:t>
            </a:r>
          </a:p>
          <a:p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	   </a:t>
            </a:r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colour_by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 = c(“marker1”, “marker2”)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FFBD280-D36D-7148-97F0-150E9AE00F24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1465206F-7EAC-5845-8852-94B862644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5456" y="136262"/>
            <a:ext cx="1017555" cy="117347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C699927-476C-444D-BF61-66DEE6DBAFB9}"/>
              </a:ext>
            </a:extLst>
          </p:cNvPr>
          <p:cNvSpPr/>
          <p:nvPr/>
        </p:nvSpPr>
        <p:spPr>
          <a:xfrm>
            <a:off x="5852160" y="1686560"/>
            <a:ext cx="1026160" cy="18288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55DD73-2C27-E44A-840C-467A5CA46703}"/>
              </a:ext>
            </a:extLst>
          </p:cNvPr>
          <p:cNvSpPr/>
          <p:nvPr/>
        </p:nvSpPr>
        <p:spPr>
          <a:xfrm>
            <a:off x="5852160" y="4135120"/>
            <a:ext cx="741680" cy="182880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C915EF-05BC-3245-8012-13FA19D36B66}"/>
              </a:ext>
            </a:extLst>
          </p:cNvPr>
          <p:cNvSpPr/>
          <p:nvPr/>
        </p:nvSpPr>
        <p:spPr>
          <a:xfrm>
            <a:off x="2174240" y="3317240"/>
            <a:ext cx="804245" cy="248920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E7FACB-6F8E-3549-B23C-6B839022140B}"/>
              </a:ext>
            </a:extLst>
          </p:cNvPr>
          <p:cNvSpPr/>
          <p:nvPr/>
        </p:nvSpPr>
        <p:spPr>
          <a:xfrm>
            <a:off x="2407920" y="5280888"/>
            <a:ext cx="804245" cy="248920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FA8AFF-69B0-9E42-877D-482FFA18A537}"/>
              </a:ext>
            </a:extLst>
          </p:cNvPr>
          <p:cNvSpPr/>
          <p:nvPr/>
        </p:nvSpPr>
        <p:spPr>
          <a:xfrm>
            <a:off x="2407920" y="3577530"/>
            <a:ext cx="570565" cy="24892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B7ED52-20E6-B740-A4D0-88E1459C8031}"/>
              </a:ext>
            </a:extLst>
          </p:cNvPr>
          <p:cNvSpPr txBox="1"/>
          <p:nvPr/>
        </p:nvSpPr>
        <p:spPr>
          <a:xfrm>
            <a:off x="121920" y="6413728"/>
            <a:ext cx="9235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4"/>
              </a:rPr>
              <a:t>www.bioconductor.org/packages/release/bioc/vignettes/cytomapper/inst/doc/cytomapper.html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890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17C49B-FB7B-B842-B9E7-811DD2B3D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787A7-3FBF-46F8-A7CD-465C76F1207B}" type="slidenum">
              <a:rPr lang="de-CH" smtClean="0"/>
              <a:t>14</a:t>
            </a:fld>
            <a:endParaRPr lang="de-CH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FF8BFCB-8EE1-EF48-84AF-D8D297EF5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Architecture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6133A5-AA82-BF49-91FE-1C4CE21828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1645550"/>
            <a:ext cx="5803030" cy="47711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D97986-7CD8-8D4C-8CF9-5ED3D4A2E5EF}"/>
              </a:ext>
            </a:extLst>
          </p:cNvPr>
          <p:cNvSpPr txBox="1"/>
          <p:nvPr/>
        </p:nvSpPr>
        <p:spPr>
          <a:xfrm>
            <a:off x="143731" y="1645550"/>
            <a:ext cx="60962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+mj-lt"/>
                <a:cs typeface="Futura Medium" panose="020B0602020204020303" pitchFamily="34" charset="-79"/>
              </a:rPr>
              <a:t>The</a:t>
            </a:r>
            <a:r>
              <a:rPr lang="en-GB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CytoImageList</a:t>
            </a:r>
            <a:r>
              <a:rPr lang="en-GB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en-GB" sz="1600" dirty="0">
                <a:latin typeface="+mj-lt"/>
                <a:cs typeface="Futura Medium" panose="020B0602020204020303" pitchFamily="34" charset="-79"/>
              </a:rPr>
              <a:t>object is a list of </a:t>
            </a:r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EBImage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::Image</a:t>
            </a:r>
            <a:r>
              <a:rPr lang="en-GB" sz="1600" dirty="0">
                <a:latin typeface="+mj-lt"/>
                <a:cs typeface="Futura Medium" panose="020B0602020204020303" pitchFamily="34" charset="-79"/>
              </a:rPr>
              <a:t> or 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HDF5Array::HDF5Array</a:t>
            </a:r>
            <a:r>
              <a:rPr lang="en-GB" sz="1600" dirty="0">
                <a:cs typeface="Futura Medium" panose="020B0602020204020303" pitchFamily="34" charset="-79"/>
              </a:rPr>
              <a:t>  </a:t>
            </a:r>
            <a:r>
              <a:rPr lang="en-GB" sz="1600" dirty="0">
                <a:latin typeface="+mj-lt"/>
                <a:cs typeface="Futura Medium" panose="020B0602020204020303" pitchFamily="34" charset="-79"/>
              </a:rPr>
              <a:t>objects</a:t>
            </a:r>
          </a:p>
          <a:p>
            <a:endParaRPr lang="en-GB" sz="16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r>
              <a:rPr lang="en-GB" sz="1600" b="1" dirty="0">
                <a:latin typeface="+mj-lt"/>
                <a:cs typeface="FUTURA MEDIUM" panose="020B0602020204020303" pitchFamily="34" charset="-79"/>
              </a:rPr>
              <a:t>Segmentation masks:</a:t>
            </a:r>
          </a:p>
          <a:p>
            <a:r>
              <a:rPr lang="en-GB" sz="1600" dirty="0">
                <a:latin typeface="+mj-lt"/>
                <a:cs typeface="Futura Medium" panose="020B0602020204020303" pitchFamily="34" charset="-79"/>
              </a:rPr>
              <a:t>Single-channel images containing integer object IDs or 0</a:t>
            </a:r>
          </a:p>
          <a:p>
            <a:r>
              <a:rPr lang="en-GB" sz="1600" dirty="0">
                <a:latin typeface="+mj-lt"/>
                <a:cs typeface="Futura Medium" panose="020B0602020204020303" pitchFamily="34" charset="-79"/>
              </a:rPr>
              <a:t>100 segmentation masks (IMC), 500x500 pixels: 200Mb in memory</a:t>
            </a:r>
          </a:p>
          <a:p>
            <a:endParaRPr lang="en-GB" sz="1600" dirty="0">
              <a:latin typeface="+mj-lt"/>
              <a:cs typeface="Futura Medium" panose="020B0602020204020303" pitchFamily="34" charset="-79"/>
            </a:endParaRPr>
          </a:p>
          <a:p>
            <a:r>
              <a:rPr lang="en-GB" sz="1600" b="1" dirty="0">
                <a:latin typeface="+mj-lt"/>
                <a:cs typeface="FUTURA MEDIUM" panose="020B0602020204020303" pitchFamily="34" charset="-79"/>
              </a:rPr>
              <a:t>Multi-channel images:</a:t>
            </a:r>
          </a:p>
          <a:p>
            <a:r>
              <a:rPr lang="en-GB" sz="1600" dirty="0">
                <a:latin typeface="+mj-lt"/>
                <a:cs typeface="Futura Medium" panose="020B0602020204020303" pitchFamily="34" charset="-79"/>
              </a:rPr>
              <a:t>n-channel images containing floats</a:t>
            </a:r>
          </a:p>
          <a:p>
            <a:r>
              <a:rPr lang="en-GB" sz="1600" dirty="0">
                <a:latin typeface="+mj-lt"/>
                <a:cs typeface="Futura Medium" panose="020B0602020204020303" pitchFamily="34" charset="-79"/>
              </a:rPr>
              <a:t>100 multi-channel images (IMC), 500x500 pixels: 7.4Gb in memory</a:t>
            </a:r>
          </a:p>
          <a:p>
            <a:pPr marL="285750" indent="-285750">
              <a:buFont typeface="Wingdings" pitchFamily="2" charset="2"/>
              <a:buChar char="à"/>
            </a:pPr>
            <a:endParaRPr lang="en-GB" sz="1600" dirty="0">
              <a:latin typeface="+mj-lt"/>
              <a:cs typeface="Futura Medium" panose="020B0602020204020303" pitchFamily="34" charset="-79"/>
              <a:sym typeface="Wingdings" pitchFamily="2" charset="2"/>
            </a:endParaRPr>
          </a:p>
          <a:p>
            <a:r>
              <a:rPr lang="en-GB" sz="1600" b="1" dirty="0">
                <a:latin typeface="+mj-lt"/>
                <a:cs typeface="Futura Medium" panose="020B0602020204020303" pitchFamily="34" charset="-79"/>
                <a:sym typeface="Wingdings" pitchFamily="2" charset="2"/>
              </a:rPr>
              <a:t>On disk storage:</a:t>
            </a:r>
          </a:p>
          <a:p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  <a:sym typeface="Wingdings" pitchFamily="2" charset="2"/>
              </a:rPr>
              <a:t>loadImages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  <a:sym typeface="Wingdings" pitchFamily="2" charset="2"/>
              </a:rPr>
              <a:t>(“path/to/images”,</a:t>
            </a:r>
          </a:p>
          <a:p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  <a:sym typeface="Wingdings" pitchFamily="2" charset="2"/>
              </a:rPr>
              <a:t>  	   </a:t>
            </a:r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  <a:sym typeface="Wingdings" pitchFamily="2" charset="2"/>
              </a:rPr>
              <a:t>on_disk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  <a:sym typeface="Wingdings" pitchFamily="2" charset="2"/>
              </a:rPr>
              <a:t> = TRUE, </a:t>
            </a:r>
          </a:p>
          <a:p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  <a:sym typeface="Wingdings" pitchFamily="2" charset="2"/>
              </a:rPr>
              <a:t>	   h5FilesPath = “path/to/h5files”)</a:t>
            </a:r>
          </a:p>
          <a:p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  <a:sym typeface="Wingdings" pitchFamily="2" charset="2"/>
              </a:rPr>
              <a:t>pattern = “.tiff” </a:t>
            </a:r>
            <a:r>
              <a:rPr lang="en-GB" sz="1600" dirty="0">
                <a:latin typeface="+mj-lt"/>
                <a:cs typeface="Futura Medium" panose="020B0602020204020303" pitchFamily="34" charset="-79"/>
                <a:sym typeface="Wingdings" pitchFamily="2" charset="2"/>
              </a:rPr>
              <a:t>reads in TIFF files and write HDF5 files to disk</a:t>
            </a:r>
          </a:p>
          <a:p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  <a:sym typeface="Wingdings" pitchFamily="2" charset="2"/>
              </a:rPr>
              <a:t>pattern = “.h5” </a:t>
            </a:r>
            <a:r>
              <a:rPr lang="en-GB" sz="1600" dirty="0">
                <a:latin typeface="+mj-lt"/>
                <a:cs typeface="Futura Medium" panose="020B0602020204020303" pitchFamily="34" charset="-79"/>
                <a:sym typeface="Wingdings" pitchFamily="2" charset="2"/>
              </a:rPr>
              <a:t>sets links to image data as 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HDF5Array</a:t>
            </a:r>
            <a:r>
              <a:rPr lang="en-GB" sz="1600" dirty="0">
                <a:latin typeface="+mj-lt"/>
                <a:cs typeface="Consolas" panose="020B0609020204030204" pitchFamily="49" charset="0"/>
              </a:rPr>
              <a:t> objects</a:t>
            </a:r>
            <a:endParaRPr lang="en-GB" sz="1600" dirty="0">
              <a:latin typeface="+mj-lt"/>
              <a:cs typeface="Futura Medium" panose="020B0602020204020303" pitchFamily="34" charset="-79"/>
              <a:sym typeface="Wingdings" pitchFamily="2" charset="2"/>
            </a:endParaRPr>
          </a:p>
          <a:p>
            <a:endParaRPr lang="en-GB" sz="1600" dirty="0">
              <a:latin typeface="+mj-lt"/>
              <a:cs typeface="Futura Medium" panose="020B0602020204020303" pitchFamily="34" charset="-79"/>
              <a:sym typeface="Wingdings" pitchFamily="2" charset="2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A9B9AD0-8E1D-B349-A9BE-587D397E50BA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0482FE6-B978-E74A-9D58-E4966111C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5456" y="136262"/>
            <a:ext cx="1017555" cy="11734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99BEF9-4343-D74A-BAB9-2AD4FCDEDCCE}"/>
              </a:ext>
            </a:extLst>
          </p:cNvPr>
          <p:cNvSpPr txBox="1"/>
          <p:nvPr/>
        </p:nvSpPr>
        <p:spPr>
          <a:xfrm>
            <a:off x="143731" y="6422446"/>
            <a:ext cx="10256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4"/>
              </a:rPr>
              <a:t>www.bioconductor.org/packages/release/bioc/vignettes/cytomapper/inst/doc/cytomapper_ondisk.html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9829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A8C9AC-120C-F249-B6BB-780F09141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15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A46116-501E-AF4F-B3C4-838211AEBB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411" t="6082"/>
          <a:stretch/>
        </p:blipFill>
        <p:spPr>
          <a:xfrm>
            <a:off x="5983301" y="1590262"/>
            <a:ext cx="5554041" cy="465146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77A49A-F68A-4E44-BC37-FC57A659D3F2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CFA99F9A-1F51-5544-BE4E-CBF46A8FF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cs typeface="Consolas" panose="020B0609020204030204" pitchFamily="49" charset="0"/>
              </a:rPr>
              <a:t>S</a:t>
            </a:r>
            <a:r>
              <a:rPr lang="en-GB" dirty="0"/>
              <a:t>egmentation quality control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E79E28-3462-C044-A8A6-EB122650F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5456" y="136262"/>
            <a:ext cx="1017555" cy="11734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25640C-62B0-E748-AC23-84043535C2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7991" y="1726829"/>
            <a:ext cx="968009" cy="74766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FE0D77D-436B-8745-918C-8843B6C0C5CB}"/>
              </a:ext>
            </a:extLst>
          </p:cNvPr>
          <p:cNvSpPr txBox="1"/>
          <p:nvPr/>
        </p:nvSpPr>
        <p:spPr>
          <a:xfrm>
            <a:off x="180482" y="2575561"/>
            <a:ext cx="60069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+mj-lt"/>
                <a:cs typeface="Consolas" panose="020B0609020204030204" pitchFamily="49" charset="0"/>
              </a:rPr>
              <a:t>Outlining of cells on composite images</a:t>
            </a:r>
          </a:p>
          <a:p>
            <a:endParaRPr lang="en-GB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dirty="0" err="1">
                <a:latin typeface="Consolas" panose="020B0609020204030204" pitchFamily="49" charset="0"/>
                <a:cs typeface="Consolas" panose="020B0609020204030204" pitchFamily="49" charset="0"/>
              </a:rPr>
              <a:t>plotPixels</a:t>
            </a:r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(image = images,</a:t>
            </a:r>
          </a:p>
          <a:p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	    mask = masks,</a:t>
            </a:r>
          </a:p>
          <a:p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	    </a:t>
            </a:r>
            <a:r>
              <a:rPr lang="en-GB" dirty="0" err="1">
                <a:latin typeface="Consolas" panose="020B0609020204030204" pitchFamily="49" charset="0"/>
                <a:cs typeface="Consolas" panose="020B0609020204030204" pitchFamily="49" charset="0"/>
              </a:rPr>
              <a:t>img_id</a:t>
            </a:r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 = “</a:t>
            </a:r>
            <a:r>
              <a:rPr lang="en-GB" dirty="0" err="1">
                <a:latin typeface="Consolas" panose="020B0609020204030204" pitchFamily="49" charset="0"/>
                <a:cs typeface="Consolas" panose="020B0609020204030204" pitchFamily="49" charset="0"/>
              </a:rPr>
              <a:t>ImageNumber</a:t>
            </a:r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” </a:t>
            </a:r>
          </a:p>
          <a:p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	    </a:t>
            </a:r>
            <a:r>
              <a:rPr lang="en-GB" dirty="0" err="1">
                <a:latin typeface="Consolas" panose="020B0609020204030204" pitchFamily="49" charset="0"/>
                <a:cs typeface="Consolas" panose="020B0609020204030204" pitchFamily="49" charset="0"/>
              </a:rPr>
              <a:t>colour_by</a:t>
            </a:r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 = c(“marker1”, “marker2”)</a:t>
            </a:r>
          </a:p>
          <a:p>
            <a:endParaRPr lang="en-GB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dirty="0">
                <a:latin typeface="+mj-lt"/>
                <a:cs typeface="Consolas" panose="020B0609020204030204" pitchFamily="49" charset="0"/>
              </a:rPr>
              <a:t>overlays the cell outlines as defined by the segmentation mask on composite images </a:t>
            </a:r>
            <a:endParaRPr lang="en-GB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C66355-1460-C84D-8E94-76EF7163AF53}"/>
              </a:ext>
            </a:extLst>
          </p:cNvPr>
          <p:cNvSpPr txBox="1"/>
          <p:nvPr/>
        </p:nvSpPr>
        <p:spPr>
          <a:xfrm>
            <a:off x="96790" y="6408769"/>
            <a:ext cx="78598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Jonas </a:t>
            </a:r>
            <a:r>
              <a:rPr lang="en-GB" sz="1100" dirty="0" err="1"/>
              <a:t>Windhager</a:t>
            </a:r>
            <a:r>
              <a:rPr lang="en-GB" sz="1100" dirty="0"/>
              <a:t>, Bernd </a:t>
            </a:r>
            <a:r>
              <a:rPr lang="en-GB" sz="1100" dirty="0" err="1"/>
              <a:t>Bodenmiller</a:t>
            </a:r>
            <a:r>
              <a:rPr lang="en-GB" sz="1100" dirty="0"/>
              <a:t>, Nils Eling, An end-to-end workflow for multiplexed image processing and analysis. </a:t>
            </a:r>
            <a:r>
              <a:rPr lang="en-GB" sz="1100" dirty="0" err="1"/>
              <a:t>bioRxiv</a:t>
            </a:r>
            <a:r>
              <a:rPr lang="en-GB" sz="1100" dirty="0"/>
              <a:t> (2021)</a:t>
            </a:r>
          </a:p>
        </p:txBody>
      </p:sp>
    </p:spTree>
    <p:extLst>
      <p:ext uri="{BB962C8B-B14F-4D97-AF65-F5344CB8AC3E}">
        <p14:creationId xmlns:p14="http://schemas.microsoft.com/office/powerpoint/2010/main" val="2365349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17E33A-B466-8D47-AD24-7DB6F5FB5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16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4030FE2-689F-A64B-8AE4-9FA06E595A9A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8">
            <a:extLst>
              <a:ext uri="{FF2B5EF4-FFF2-40B4-BE49-F238E27FC236}">
                <a16:creationId xmlns:a16="http://schemas.microsoft.com/office/drawing/2014/main" id="{C8456F1E-97A0-634D-954F-84E34D008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0" y="365126"/>
            <a:ext cx="10515600" cy="851556"/>
          </a:xfrm>
        </p:spPr>
        <p:txBody>
          <a:bodyPr>
            <a:normAutofit/>
          </a:bodyPr>
          <a:lstStyle/>
          <a:p>
            <a:r>
              <a:rPr lang="en-GB" dirty="0">
                <a:cs typeface="Consolas" panose="020B0609020204030204" pitchFamily="49" charset="0"/>
              </a:rPr>
              <a:t>Visualizing selected cells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168777-2063-9A49-9E87-418C9AAF9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5456" y="136262"/>
            <a:ext cx="1017555" cy="11734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BED821-CEC8-9A45-810C-5B7AA38C6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06" y="1566277"/>
            <a:ext cx="2635761" cy="29955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E42908-EE37-3141-BDB1-16129A73C8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3419" y="3102311"/>
            <a:ext cx="2720238" cy="317656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F11DD41-C904-EB4A-A91C-8172F7368924}"/>
              </a:ext>
            </a:extLst>
          </p:cNvPr>
          <p:cNvSpPr/>
          <p:nvPr/>
        </p:nvSpPr>
        <p:spPr>
          <a:xfrm>
            <a:off x="2936240" y="1570809"/>
            <a:ext cx="88493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b="1" dirty="0">
                <a:solidFill>
                  <a:prstClr val="black"/>
                </a:solidFill>
                <a:latin typeface="Calibri Light" panose="020F0302020204030204"/>
              </a:rPr>
              <a:t>Visualize metadata of selected cells</a:t>
            </a:r>
          </a:p>
          <a:p>
            <a:endParaRPr lang="en-GB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sce_sub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&lt;-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sce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[,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sce$CellType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%in% c(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"beta"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"alpha"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"delta"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"Tc"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"Th"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)]</a:t>
            </a:r>
          </a:p>
          <a:p>
            <a:endParaRPr lang="en-GB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plotCells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(mask = masks, object =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sce_sub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cell_id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GB" sz="1400" dirty="0" err="1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CellNumber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img_id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GB" sz="1400" dirty="0" err="1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ImageName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, 	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colour_by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GB" sz="1400" dirty="0" err="1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CellType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missing_colour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"white"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background_colour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GB" sz="1400" dirty="0" err="1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gray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5B68AC-7524-CD48-9D2B-9FBC01972C70}"/>
              </a:ext>
            </a:extLst>
          </p:cNvPr>
          <p:cNvSpPr txBox="1"/>
          <p:nvPr/>
        </p:nvSpPr>
        <p:spPr>
          <a:xfrm>
            <a:off x="191906" y="6352143"/>
            <a:ext cx="5967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5"/>
              </a:rPr>
              <a:t>https://</a:t>
            </a:r>
            <a:r>
              <a:rPr lang="en-GB" dirty="0" err="1">
                <a:hlinkClick r:id="rId5"/>
              </a:rPr>
              <a:t>bodenmillergroup.github.io</a:t>
            </a:r>
            <a:r>
              <a:rPr lang="en-GB" dirty="0">
                <a:hlinkClick r:id="rId5"/>
              </a:rPr>
              <a:t>/</a:t>
            </a:r>
            <a:r>
              <a:rPr lang="en-GB" dirty="0" err="1">
                <a:hlinkClick r:id="rId5"/>
              </a:rPr>
              <a:t>cytomapper_publication</a:t>
            </a:r>
            <a:r>
              <a:rPr lang="en-GB" dirty="0">
                <a:hlinkClick r:id="rId5"/>
              </a:rPr>
              <a:t>/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97BEFD-6E50-004F-8DF2-A5006996EF26}"/>
              </a:ext>
            </a:extLst>
          </p:cNvPr>
          <p:cNvSpPr/>
          <p:nvPr/>
        </p:nvSpPr>
        <p:spPr>
          <a:xfrm>
            <a:off x="3220720" y="3644155"/>
            <a:ext cx="552704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b="1" dirty="0">
                <a:solidFill>
                  <a:prstClr val="black"/>
                </a:solidFill>
                <a:latin typeface="Calibri Light" panose="020F0302020204030204"/>
              </a:rPr>
              <a:t>Outline selected cells</a:t>
            </a:r>
          </a:p>
          <a:p>
            <a:endParaRPr lang="en-GB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sce_sub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&lt;-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sce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[,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sce$CellType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==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"Tc"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</a:p>
          <a:p>
            <a:endParaRPr lang="en-GB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plotPixels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(image = images, mask = masks, </a:t>
            </a:r>
          </a:p>
          <a:p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	  object =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sce_sub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cell_id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GB" sz="1400" dirty="0" err="1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CellNumber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, 	 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img_id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GB" sz="1400" dirty="0" err="1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ImageName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</a:p>
          <a:p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colour_by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= c(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"H3"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"CD8"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	  </a:t>
            </a:r>
            <a:r>
              <a:rPr lang="en-GB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outline_by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GB" sz="1400" dirty="0" err="1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CellType</a:t>
            </a:r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n-GB" sz="14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53237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6F122-5271-F142-8490-877A41DA1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17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CBA994F-A432-2F4B-83E3-CD9C50BEDCA4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8">
            <a:extLst>
              <a:ext uri="{FF2B5EF4-FFF2-40B4-BE49-F238E27FC236}">
                <a16:creationId xmlns:a16="http://schemas.microsoft.com/office/drawing/2014/main" id="{7FA552DE-4C9B-0440-8F8A-4A9C96AC8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0" y="365126"/>
            <a:ext cx="10515600" cy="851556"/>
          </a:xfrm>
        </p:spPr>
        <p:txBody>
          <a:bodyPr>
            <a:normAutofit/>
          </a:bodyPr>
          <a:lstStyle/>
          <a:p>
            <a:r>
              <a:rPr lang="en-GB" dirty="0">
                <a:cs typeface="Consolas" panose="020B0609020204030204" pitchFamily="49" charset="0"/>
              </a:rPr>
              <a:t>Gating and interactive visualization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6B5ED6-8000-F14D-8809-0955929BF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5456" y="136262"/>
            <a:ext cx="1017555" cy="117347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058CB8-5C90-564F-B07C-BD8FA5E9B3A1}"/>
              </a:ext>
            </a:extLst>
          </p:cNvPr>
          <p:cNvSpPr/>
          <p:nvPr/>
        </p:nvSpPr>
        <p:spPr>
          <a:xfrm>
            <a:off x="543560" y="1566277"/>
            <a:ext cx="4624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b="1" dirty="0">
                <a:solidFill>
                  <a:prstClr val="black"/>
                </a:solidFill>
                <a:latin typeface="+mj-lt"/>
              </a:rPr>
              <a:t>Gate cells by expression and visualize on images</a:t>
            </a:r>
          </a:p>
        </p:txBody>
      </p:sp>
      <p:pic>
        <p:nvPicPr>
          <p:cNvPr id="9" name="cytomapperShiny_example" descr="cytomapperShiny_example">
            <a:hlinkClick r:id="" action="ppaction://media"/>
            <a:extLst>
              <a:ext uri="{FF2B5EF4-FFF2-40B4-BE49-F238E27FC236}">
                <a16:creationId xmlns:a16="http://schemas.microsoft.com/office/drawing/2014/main" id="{53C1AEB1-8D78-AD46-AF8A-66D617DB8D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73542" y="2069148"/>
            <a:ext cx="8354614" cy="428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56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B739B2-D78B-1A43-9795-E6B12F320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18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5C7395-3B2C-CF4B-9EB9-17468024B2A7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6">
            <a:extLst>
              <a:ext uri="{FF2B5EF4-FFF2-40B4-BE49-F238E27FC236}">
                <a16:creationId xmlns:a16="http://schemas.microsoft.com/office/drawing/2014/main" id="{CF2D14E3-3AF9-AD45-AF60-B762AD4FB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0" y="365126"/>
            <a:ext cx="10515600" cy="851556"/>
          </a:xfrm>
        </p:spPr>
        <p:txBody>
          <a:bodyPr>
            <a:normAutofit fontScale="90000"/>
          </a:bodyPr>
          <a:lstStyle/>
          <a:p>
            <a:r>
              <a:rPr lang="en-GB" dirty="0" err="1">
                <a:latin typeface="Consolas" panose="020B0609020204030204" pitchFamily="49" charset="0"/>
                <a:cs typeface="Consolas" panose="020B0609020204030204" pitchFamily="49" charset="0"/>
              </a:rPr>
              <a:t>imcRtools</a:t>
            </a:r>
            <a:r>
              <a:rPr lang="en-GB" dirty="0"/>
              <a:t> for spatial visualization and analysis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5439D5-E903-4448-BFB9-60F8B0442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9285" y="126365"/>
            <a:ext cx="1009899" cy="116464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0F0B442-4B57-CB49-A48A-903BD911ABA6}"/>
              </a:ext>
            </a:extLst>
          </p:cNvPr>
          <p:cNvSpPr/>
          <p:nvPr/>
        </p:nvSpPr>
        <p:spPr>
          <a:xfrm>
            <a:off x="247336" y="6362065"/>
            <a:ext cx="42834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3"/>
              </a:rPr>
              <a:t>www.bioconductor.org/packages/imcRtools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204AE9-D060-CD42-8AB5-006AFB9781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493" t="72421" r="36364" b="6522"/>
          <a:stretch/>
        </p:blipFill>
        <p:spPr>
          <a:xfrm>
            <a:off x="340480" y="2133641"/>
            <a:ext cx="542995" cy="10308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761985-0317-B94A-844F-F21C8D64D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27" y="2081165"/>
            <a:ext cx="1009899" cy="116464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D517FFC-A8B5-874C-9626-5B05B09A0D2D}"/>
              </a:ext>
            </a:extLst>
          </p:cNvPr>
          <p:cNvSpPr txBox="1"/>
          <p:nvPr/>
        </p:nvSpPr>
        <p:spPr>
          <a:xfrm>
            <a:off x="958269" y="2048920"/>
            <a:ext cx="18857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+mj-lt"/>
              </a:rPr>
              <a:t>Single-cell data</a:t>
            </a:r>
          </a:p>
          <a:p>
            <a:r>
              <a:rPr lang="en-GB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intensities</a:t>
            </a:r>
          </a:p>
          <a:p>
            <a:r>
              <a:rPr lang="en-GB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spatial features</a:t>
            </a:r>
          </a:p>
          <a:p>
            <a:r>
              <a:rPr lang="en-GB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interaction graphs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F21982-1C7F-D24E-B57B-DA5A3214CD1A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2844042" y="2649085"/>
            <a:ext cx="457958" cy="0"/>
          </a:xfrm>
          <a:prstGeom prst="line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9FA3F59-0E7B-2A4E-A804-CF4A6957FEAD}"/>
              </a:ext>
            </a:extLst>
          </p:cNvPr>
          <p:cNvCxnSpPr>
            <a:cxnSpLocks/>
          </p:cNvCxnSpPr>
          <p:nvPr/>
        </p:nvCxnSpPr>
        <p:spPr>
          <a:xfrm>
            <a:off x="4562890" y="2663486"/>
            <a:ext cx="2142818" cy="0"/>
          </a:xfrm>
          <a:prstGeom prst="line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CC82F77-CFDE-7A44-A4F9-B812DCEB3102}"/>
              </a:ext>
            </a:extLst>
          </p:cNvPr>
          <p:cNvSpPr txBox="1"/>
          <p:nvPr/>
        </p:nvSpPr>
        <p:spPr>
          <a:xfrm>
            <a:off x="6796262" y="2340320"/>
            <a:ext cx="2717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latin typeface="Consolas" panose="020B0609020204030204" pitchFamily="49" charset="0"/>
                <a:cs typeface="Consolas" panose="020B0609020204030204" pitchFamily="49" charset="0"/>
              </a:rPr>
              <a:t>SpatialExperiment</a:t>
            </a:r>
            <a:endParaRPr lang="en-GB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dirty="0" err="1">
                <a:latin typeface="Consolas" panose="020B0609020204030204" pitchFamily="49" charset="0"/>
                <a:cs typeface="Consolas" panose="020B0609020204030204" pitchFamily="49" charset="0"/>
              </a:rPr>
              <a:t>SingleCellExperiment</a:t>
            </a:r>
            <a:endParaRPr lang="en-GB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9FEBDB1-95D4-424F-981D-E75A2A6C29D6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8154968" y="2986651"/>
            <a:ext cx="0" cy="579509"/>
          </a:xfrm>
          <a:prstGeom prst="line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D56B9F4-F8A8-CB43-B85F-9ECE4646BDF1}"/>
              </a:ext>
            </a:extLst>
          </p:cNvPr>
          <p:cNvSpPr txBox="1"/>
          <p:nvPr/>
        </p:nvSpPr>
        <p:spPr>
          <a:xfrm>
            <a:off x="7159823" y="3679499"/>
            <a:ext cx="260622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+mj-lt"/>
              </a:rPr>
              <a:t>Spatial visualization</a:t>
            </a:r>
          </a:p>
          <a:p>
            <a:r>
              <a:rPr lang="en-GB" b="1" dirty="0">
                <a:latin typeface="+mj-lt"/>
              </a:rPr>
              <a:t>Spatial graph construction</a:t>
            </a:r>
          </a:p>
          <a:p>
            <a:r>
              <a:rPr lang="en-GB" b="1" dirty="0">
                <a:latin typeface="+mj-lt"/>
              </a:rPr>
              <a:t>Spatial analysis</a:t>
            </a:r>
            <a:br>
              <a:rPr lang="en-GB" b="1" dirty="0">
                <a:latin typeface="+mj-lt"/>
              </a:rPr>
            </a:br>
            <a:r>
              <a:rPr lang="en-GB" dirty="0">
                <a:latin typeface="+mj-lt"/>
              </a:rPr>
              <a:t>Patch detection</a:t>
            </a:r>
          </a:p>
          <a:p>
            <a:r>
              <a:rPr lang="en-GB" dirty="0">
                <a:latin typeface="+mj-lt"/>
              </a:rPr>
              <a:t>Spatial clustering</a:t>
            </a:r>
          </a:p>
          <a:p>
            <a:r>
              <a:rPr lang="en-GB" dirty="0">
                <a:latin typeface="+mj-lt"/>
              </a:rPr>
              <a:t>Interaction testing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1914CF-1726-2A45-9CAC-3121DA23FD09}"/>
              </a:ext>
            </a:extLst>
          </p:cNvPr>
          <p:cNvSpPr txBox="1"/>
          <p:nvPr/>
        </p:nvSpPr>
        <p:spPr>
          <a:xfrm>
            <a:off x="4562890" y="2171043"/>
            <a:ext cx="1980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read_steinbock</a:t>
            </a:r>
            <a:r>
              <a:rPr lang="en-GB" sz="16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FB5F34-2B0B-754D-B715-3AC0FF0BA188}"/>
              </a:ext>
            </a:extLst>
          </p:cNvPr>
          <p:cNvSpPr txBox="1"/>
          <p:nvPr/>
        </p:nvSpPr>
        <p:spPr>
          <a:xfrm>
            <a:off x="247336" y="1563072"/>
            <a:ext cx="3307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+mj-lt"/>
              </a:rPr>
              <a:t>Read in steinbock generated data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BD71291-E78D-374C-A551-10EDC91D5F30}"/>
              </a:ext>
            </a:extLst>
          </p:cNvPr>
          <p:cNvSpPr txBox="1"/>
          <p:nvPr/>
        </p:nvSpPr>
        <p:spPr>
          <a:xfrm>
            <a:off x="4685509" y="6323468"/>
            <a:ext cx="51267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Jonas </a:t>
            </a:r>
            <a:r>
              <a:rPr lang="en-GB" sz="1100" dirty="0" err="1"/>
              <a:t>Windhager</a:t>
            </a:r>
            <a:r>
              <a:rPr lang="en-GB" sz="1100" dirty="0"/>
              <a:t>, Bernd </a:t>
            </a:r>
            <a:r>
              <a:rPr lang="en-GB" sz="1100" dirty="0" err="1"/>
              <a:t>Bodenmiller</a:t>
            </a:r>
            <a:r>
              <a:rPr lang="en-GB" sz="1100" dirty="0"/>
              <a:t>, Nils Eling </a:t>
            </a:r>
          </a:p>
          <a:p>
            <a:r>
              <a:rPr lang="en-GB" sz="1100" dirty="0"/>
              <a:t>An end-to-end workflow for multiplexed image processing and analysis. </a:t>
            </a:r>
            <a:r>
              <a:rPr lang="en-GB" sz="1100" dirty="0" err="1"/>
              <a:t>bioRxiv</a:t>
            </a:r>
            <a:r>
              <a:rPr lang="en-GB" sz="1100" dirty="0"/>
              <a:t> (2021)</a:t>
            </a:r>
          </a:p>
        </p:txBody>
      </p:sp>
    </p:spTree>
    <p:extLst>
      <p:ext uri="{BB962C8B-B14F-4D97-AF65-F5344CB8AC3E}">
        <p14:creationId xmlns:p14="http://schemas.microsoft.com/office/powerpoint/2010/main" val="609490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35706-02EF-6F4B-A38B-104D04869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19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1A2469A-D0C7-734C-946C-404EFF3B0712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6">
            <a:extLst>
              <a:ext uri="{FF2B5EF4-FFF2-40B4-BE49-F238E27FC236}">
                <a16:creationId xmlns:a16="http://schemas.microsoft.com/office/drawing/2014/main" id="{C555C519-00A4-3541-9608-78F80EEF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0" y="365126"/>
            <a:ext cx="10515600" cy="851556"/>
          </a:xfrm>
        </p:spPr>
        <p:txBody>
          <a:bodyPr>
            <a:normAutofit/>
          </a:bodyPr>
          <a:lstStyle/>
          <a:p>
            <a:r>
              <a:rPr lang="en-GB" sz="4000" dirty="0">
                <a:cs typeface="Consolas" panose="020B0609020204030204" pitchFamily="49" charset="0"/>
              </a:rPr>
              <a:t>Interaction graph and visualization</a:t>
            </a:r>
            <a:endParaRPr lang="en-GB" sz="4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0AFC18-A947-174B-8834-EBB171144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9285" y="126365"/>
            <a:ext cx="1009899" cy="11646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94AD06-DF93-A542-A85C-95C8F3DFF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60" y="3257362"/>
            <a:ext cx="4623773" cy="34641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F5CAC1-8545-EA43-AB50-1B559611F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1708" y="2207751"/>
            <a:ext cx="5307476" cy="45137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6FBC3E8-AF81-3F47-9821-51D998E43D6D}"/>
              </a:ext>
            </a:extLst>
          </p:cNvPr>
          <p:cNvSpPr txBox="1"/>
          <p:nvPr/>
        </p:nvSpPr>
        <p:spPr>
          <a:xfrm>
            <a:off x="543560" y="1566277"/>
            <a:ext cx="65313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Construction of spatial object graphs based on the cells’ locations</a:t>
            </a:r>
          </a:p>
          <a:p>
            <a:r>
              <a:rPr lang="en-GB" dirty="0">
                <a:latin typeface="+mj-lt"/>
              </a:rPr>
              <a:t>	</a:t>
            </a:r>
            <a:r>
              <a:rPr lang="en-GB" dirty="0">
                <a:latin typeface="+mj-lt"/>
                <a:sym typeface="Wingdings" pitchFamily="2" charset="2"/>
              </a:rPr>
              <a:t> k-nearest </a:t>
            </a:r>
            <a:r>
              <a:rPr lang="en-GB" dirty="0" err="1">
                <a:latin typeface="+mj-lt"/>
                <a:sym typeface="Wingdings" pitchFamily="2" charset="2"/>
              </a:rPr>
              <a:t>neighbor</a:t>
            </a:r>
            <a:r>
              <a:rPr lang="en-GB" dirty="0">
                <a:latin typeface="+mj-lt"/>
                <a:sym typeface="Wingdings" pitchFamily="2" charset="2"/>
              </a:rPr>
              <a:t>, expansion, Delaunay triangulation</a:t>
            </a:r>
          </a:p>
          <a:p>
            <a:endParaRPr lang="en-GB" dirty="0">
              <a:latin typeface="+mj-lt"/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  <a:sym typeface="Wingdings" pitchFamily="2" charset="2"/>
              </a:rPr>
              <a:t>Visualization of cell locations, interactions across all samples</a:t>
            </a:r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8740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E54EF-0A88-9C41-80E8-44771709B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Highly multiplexed imaging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37FE93-3E19-9A45-912B-DF729A137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2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FB5CAB5-1B96-0C4C-B8F6-5DA0185EC1E3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4" name="Picture 6" descr="Immunohistochemistry">
            <a:extLst>
              <a:ext uri="{FF2B5EF4-FFF2-40B4-BE49-F238E27FC236}">
                <a16:creationId xmlns:a16="http://schemas.microsoft.com/office/drawing/2014/main" id="{AAC80BE6-1ABF-8646-8AF8-29E3F58DD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549" y="1566277"/>
            <a:ext cx="6214902" cy="3039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0E837D-C700-8941-B1C9-A9651CA6EF8E}"/>
              </a:ext>
            </a:extLst>
          </p:cNvPr>
          <p:cNvSpPr txBox="1"/>
          <p:nvPr/>
        </p:nvSpPr>
        <p:spPr>
          <a:xfrm>
            <a:off x="283464" y="5258222"/>
            <a:ext cx="100589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Immunofluorescence (IF) and immunohistochemistry (IHC) as underlying principles to multiplexed imaging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Spectral overlap hinders the detection of &gt; 4 fluorophores at once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F4C9A0-9553-5B4F-BC84-8927C03248D5}"/>
              </a:ext>
            </a:extLst>
          </p:cNvPr>
          <p:cNvSpPr txBox="1"/>
          <p:nvPr/>
        </p:nvSpPr>
        <p:spPr>
          <a:xfrm>
            <a:off x="3085106" y="4605753"/>
            <a:ext cx="9717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solidFill>
                  <a:schemeClr val="bg2">
                    <a:lumMod val="50000"/>
                  </a:schemeClr>
                </a:solidFill>
              </a:rPr>
              <a:t>Sigma-Aldrich</a:t>
            </a:r>
          </a:p>
        </p:txBody>
      </p:sp>
    </p:spTree>
    <p:extLst>
      <p:ext uri="{BB962C8B-B14F-4D97-AF65-F5344CB8AC3E}">
        <p14:creationId xmlns:p14="http://schemas.microsoft.com/office/powerpoint/2010/main" val="1467800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1AC18C-8629-F34A-B476-E8A6B2519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20</a:t>
            </a:fld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909313E-CABA-AD43-94FA-831D90CE71E2}"/>
              </a:ext>
            </a:extLst>
          </p:cNvPr>
          <p:cNvGrpSpPr>
            <a:grpSpLocks noChangeAspect="1"/>
          </p:cNvGrpSpPr>
          <p:nvPr/>
        </p:nvGrpSpPr>
        <p:grpSpPr>
          <a:xfrm>
            <a:off x="4945065" y="2681103"/>
            <a:ext cx="7246935" cy="3285005"/>
            <a:chOff x="3775587" y="2181510"/>
            <a:chExt cx="8182897" cy="370927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57CA6D5-442F-2048-9854-C08A442889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64500"/>
            <a:stretch/>
          </p:blipFill>
          <p:spPr>
            <a:xfrm>
              <a:off x="4020787" y="2181510"/>
              <a:ext cx="7937697" cy="370927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D2764F-3343-BE47-8F5B-DD89EE0442B8}"/>
                </a:ext>
              </a:extLst>
            </p:cNvPr>
            <p:cNvSpPr/>
            <p:nvPr/>
          </p:nvSpPr>
          <p:spPr>
            <a:xfrm>
              <a:off x="3775587" y="2181510"/>
              <a:ext cx="737419" cy="2814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E8E2ADD-62FB-6C4F-91FD-3C7E4606F0E7}"/>
                </a:ext>
              </a:extLst>
            </p:cNvPr>
            <p:cNvSpPr/>
            <p:nvPr/>
          </p:nvSpPr>
          <p:spPr>
            <a:xfrm>
              <a:off x="7498325" y="2181510"/>
              <a:ext cx="737419" cy="2814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8D39711-7CA9-D447-9DA6-023766FAB586}"/>
              </a:ext>
            </a:extLst>
          </p:cNvPr>
          <p:cNvSpPr/>
          <p:nvPr/>
        </p:nvSpPr>
        <p:spPr>
          <a:xfrm>
            <a:off x="292702" y="6140906"/>
            <a:ext cx="968949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100" dirty="0" err="1">
                <a:solidFill>
                  <a:prstClr val="black"/>
                </a:solidFill>
                <a:latin typeface="+mj-lt"/>
              </a:rPr>
              <a:t>Yury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sz="1100" dirty="0" err="1">
                <a:solidFill>
                  <a:prstClr val="black"/>
                </a:solidFill>
                <a:latin typeface="+mj-lt"/>
              </a:rPr>
              <a:t>Goltsev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sz="1100" i="1" dirty="0">
                <a:solidFill>
                  <a:prstClr val="black"/>
                </a:solidFill>
                <a:latin typeface="+mj-lt"/>
              </a:rPr>
              <a:t>et al. 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Deep Profiling of Mouse Splenic Architecture with CODEX Multiplexed Imaging. Cell 174 (2018)</a:t>
            </a:r>
          </a:p>
          <a:p>
            <a:r>
              <a:rPr lang="en-GB" sz="1100" dirty="0">
                <a:solidFill>
                  <a:prstClr val="black"/>
                </a:solidFill>
                <a:latin typeface="+mj-lt"/>
              </a:rPr>
              <a:t>﻿Salil S. </a:t>
            </a:r>
            <a:r>
              <a:rPr lang="en-GB" sz="1100" dirty="0" err="1">
                <a:solidFill>
                  <a:prstClr val="black"/>
                </a:solidFill>
                <a:latin typeface="+mj-lt"/>
              </a:rPr>
              <a:t>Bhate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sz="1100" i="1" dirty="0">
                <a:solidFill>
                  <a:prstClr val="black"/>
                </a:solidFill>
                <a:latin typeface="+mj-lt"/>
              </a:rPr>
              <a:t>et al. 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﻿Tissue schematics map the specialization of immune tissue motifs and their appropriation by </a:t>
            </a:r>
            <a:r>
              <a:rPr lang="en-GB" sz="1100" dirty="0" err="1">
                <a:solidFill>
                  <a:prstClr val="black"/>
                </a:solidFill>
                <a:latin typeface="+mj-lt"/>
              </a:rPr>
              <a:t>tumors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. Cell Systems 13 (2021)</a:t>
            </a:r>
          </a:p>
          <a:p>
            <a:r>
              <a:rPr lang="en-GB" sz="1100" dirty="0">
                <a:solidFill>
                  <a:prstClr val="black"/>
                </a:solidFill>
                <a:latin typeface="+mj-lt"/>
              </a:rPr>
              <a:t>Data from: Nicolas </a:t>
            </a:r>
            <a:r>
              <a:rPr lang="en-GB" sz="1100" dirty="0" err="1">
                <a:solidFill>
                  <a:prstClr val="black"/>
                </a:solidFill>
                <a:latin typeface="+mj-lt"/>
              </a:rPr>
              <a:t>Damond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GB" sz="1100" i="1" dirty="0">
                <a:solidFill>
                  <a:prstClr val="black"/>
                </a:solidFill>
                <a:latin typeface="+mj-lt"/>
              </a:rPr>
              <a:t>et al.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  A map of human type 1 diabetes progression by imaging mass cytometry. Cell Metabolism 29 (2019) available via </a:t>
            </a:r>
            <a:r>
              <a:rPr lang="en-GB" sz="1100" dirty="0" err="1">
                <a:solidFill>
                  <a:prstClr val="black"/>
                </a:solidFill>
                <a:latin typeface="+mj-lt"/>
                <a:hlinkClick r:id="rId3"/>
              </a:rPr>
              <a:t>imcdatasets</a:t>
            </a:r>
            <a:endParaRPr lang="en-GB" sz="1100" dirty="0">
              <a:solidFill>
                <a:prstClr val="black"/>
              </a:solidFill>
              <a:latin typeface="+mj-lt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8B868CB-0966-A445-9F83-EDCB0D4E68BB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6">
            <a:extLst>
              <a:ext uri="{FF2B5EF4-FFF2-40B4-BE49-F238E27FC236}">
                <a16:creationId xmlns:a16="http://schemas.microsoft.com/office/drawing/2014/main" id="{253C1AB5-D291-4A40-B742-1FD9F92CF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0" y="365126"/>
            <a:ext cx="10515600" cy="851556"/>
          </a:xfrm>
        </p:spPr>
        <p:txBody>
          <a:bodyPr>
            <a:normAutofit/>
          </a:bodyPr>
          <a:lstStyle/>
          <a:p>
            <a:r>
              <a:rPr lang="en-GB" sz="4000" dirty="0" err="1">
                <a:cs typeface="Consolas" panose="020B0609020204030204" pitchFamily="49" charset="0"/>
              </a:rPr>
              <a:t>Neighbor</a:t>
            </a:r>
            <a:r>
              <a:rPr lang="en-GB" sz="4000" dirty="0">
                <a:cs typeface="Consolas" panose="020B0609020204030204" pitchFamily="49" charset="0"/>
              </a:rPr>
              <a:t> aggregation and clustering</a:t>
            </a:r>
            <a:endParaRPr lang="en-GB" sz="40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BE4BAC4-45DF-3B43-B3C8-0A0F4F45AA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9285" y="126365"/>
            <a:ext cx="1009899" cy="116464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113E37B-6699-3040-AB25-B7C3D1E32503}"/>
              </a:ext>
            </a:extLst>
          </p:cNvPr>
          <p:cNvSpPr txBox="1"/>
          <p:nvPr/>
        </p:nvSpPr>
        <p:spPr>
          <a:xfrm>
            <a:off x="543560" y="1566277"/>
            <a:ext cx="77625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+mj-lt"/>
              </a:rPr>
              <a:t>Construct interaction graph (or use graph exported by </a:t>
            </a:r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steinbock</a:t>
            </a:r>
            <a:r>
              <a:rPr lang="en-GB" dirty="0">
                <a:latin typeface="+mj-lt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+mj-lt"/>
              </a:rPr>
              <a:t>Aggregate across all </a:t>
            </a:r>
            <a:r>
              <a:rPr lang="en-GB" dirty="0" err="1">
                <a:latin typeface="+mj-lt"/>
              </a:rPr>
              <a:t>neighboring</a:t>
            </a:r>
            <a:r>
              <a:rPr lang="en-GB" dirty="0">
                <a:latin typeface="+mj-lt"/>
              </a:rPr>
              <a:t> cells (proportions or summarized expression)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+mj-lt"/>
              </a:rPr>
              <a:t>Cluster cells based on the aggregated data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FAE228-3921-934E-84A5-383F01BD73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819" y="3218705"/>
            <a:ext cx="4978400" cy="2209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66C359-EA05-F44B-938D-E8E9F9D65E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819" y="5486036"/>
            <a:ext cx="4978400" cy="42124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A0FD477-FA73-D943-8FEE-B0349210B9D5}"/>
              </a:ext>
            </a:extLst>
          </p:cNvPr>
          <p:cNvSpPr txBox="1"/>
          <p:nvPr/>
        </p:nvSpPr>
        <p:spPr>
          <a:xfrm>
            <a:off x="80387" y="2825094"/>
            <a:ext cx="2301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Example from vignette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17F292-AE09-8A44-8795-E65F81CF34BA}"/>
              </a:ext>
            </a:extLst>
          </p:cNvPr>
          <p:cNvSpPr txBox="1"/>
          <p:nvPr/>
        </p:nvSpPr>
        <p:spPr>
          <a:xfrm>
            <a:off x="5271601" y="2496437"/>
            <a:ext cx="1052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Real data</a:t>
            </a:r>
          </a:p>
        </p:txBody>
      </p:sp>
    </p:spTree>
    <p:extLst>
      <p:ext uri="{BB962C8B-B14F-4D97-AF65-F5344CB8AC3E}">
        <p14:creationId xmlns:p14="http://schemas.microsoft.com/office/powerpoint/2010/main" val="382317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3EA4A4-4B00-B446-BB2A-33C6ADEC1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49" y="3274625"/>
            <a:ext cx="8125951" cy="178183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770B79-7FE0-0E47-83AA-F4463F199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21</a:t>
            </a:fld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4F8F20-6A20-324C-96EF-43510BA809DA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1BA1C197-79EF-DC4D-B890-1039AB3B72B8}"/>
              </a:ext>
            </a:extLst>
          </p:cNvPr>
          <p:cNvGrpSpPr>
            <a:grpSpLocks noChangeAspect="1"/>
          </p:cNvGrpSpPr>
          <p:nvPr/>
        </p:nvGrpSpPr>
        <p:grpSpPr>
          <a:xfrm>
            <a:off x="4246610" y="2544323"/>
            <a:ext cx="7762574" cy="3782477"/>
            <a:chOff x="4583654" y="1858297"/>
            <a:chExt cx="7404964" cy="360822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076E67E-73CE-F146-9581-AE1E5FDE43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6819" b="28078"/>
            <a:stretch/>
          </p:blipFill>
          <p:spPr>
            <a:xfrm>
              <a:off x="4583654" y="2044915"/>
              <a:ext cx="7404964" cy="3421606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C8BCDD8-4563-2943-8D8F-A607D6DD9744}"/>
                </a:ext>
              </a:extLst>
            </p:cNvPr>
            <p:cNvSpPr/>
            <p:nvPr/>
          </p:nvSpPr>
          <p:spPr>
            <a:xfrm>
              <a:off x="4583654" y="1858297"/>
              <a:ext cx="194823" cy="3834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4F0124B-9893-6144-AED8-E80AE96A0388}"/>
                </a:ext>
              </a:extLst>
            </p:cNvPr>
            <p:cNvSpPr/>
            <p:nvPr/>
          </p:nvSpPr>
          <p:spPr>
            <a:xfrm>
              <a:off x="8188724" y="1870117"/>
              <a:ext cx="194823" cy="3834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B4B1F0EA-8EE8-BA41-8B19-B7D671ACA787}"/>
              </a:ext>
            </a:extLst>
          </p:cNvPr>
          <p:cNvSpPr/>
          <p:nvPr/>
        </p:nvSpPr>
        <p:spPr>
          <a:xfrm>
            <a:off x="360687" y="6290588"/>
            <a:ext cx="84459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prstClr val="black"/>
                </a:solidFill>
                <a:latin typeface="+mj-lt"/>
              </a:rPr>
              <a:t>Tobias Hoch </a:t>
            </a:r>
            <a:r>
              <a:rPr lang="en-GB" sz="1100" i="1" dirty="0">
                <a:solidFill>
                  <a:prstClr val="black"/>
                </a:solidFill>
                <a:latin typeface="+mj-lt"/>
              </a:rPr>
              <a:t>et al. 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Multiplexed Imaging Mass Cytometry of Chemokine Milieus in Metastatic Melanoma Characterizes Features of Response to Immunotherapy. </a:t>
            </a:r>
            <a:r>
              <a:rPr lang="en-GB" sz="1100" dirty="0" err="1">
                <a:solidFill>
                  <a:prstClr val="black"/>
                </a:solidFill>
                <a:latin typeface="+mj-lt"/>
              </a:rPr>
              <a:t>bioRxiv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 (2021)</a:t>
            </a:r>
          </a:p>
        </p:txBody>
      </p:sp>
      <p:sp>
        <p:nvSpPr>
          <p:cNvPr id="15" name="Title 6">
            <a:extLst>
              <a:ext uri="{FF2B5EF4-FFF2-40B4-BE49-F238E27FC236}">
                <a16:creationId xmlns:a16="http://schemas.microsoft.com/office/drawing/2014/main" id="{3C6D95AE-F5B9-1F45-8277-A6EC89101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0" y="365126"/>
            <a:ext cx="10515600" cy="851556"/>
          </a:xfrm>
        </p:spPr>
        <p:txBody>
          <a:bodyPr>
            <a:normAutofit/>
          </a:bodyPr>
          <a:lstStyle/>
          <a:p>
            <a:r>
              <a:rPr lang="en-GB" sz="4000" dirty="0">
                <a:cs typeface="Consolas" panose="020B0609020204030204" pitchFamily="49" charset="0"/>
              </a:rPr>
              <a:t>Patch detection</a:t>
            </a:r>
            <a:endParaRPr lang="en-GB" sz="40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A197899-AE20-0343-AD73-0A30DEDFF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9285" y="126365"/>
            <a:ext cx="1009899" cy="116464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DDA1B81-C6CE-FA4B-A160-859D58C96E24}"/>
              </a:ext>
            </a:extLst>
          </p:cNvPr>
          <p:cNvSpPr txBox="1"/>
          <p:nvPr/>
        </p:nvSpPr>
        <p:spPr>
          <a:xfrm>
            <a:off x="543560" y="1566277"/>
            <a:ext cx="67839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+mj-lt"/>
              </a:rPr>
              <a:t>Construct interaction graph (or use graph exported by </a:t>
            </a:r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steinbock</a:t>
            </a:r>
            <a:r>
              <a:rPr lang="en-GB" dirty="0">
                <a:latin typeface="+mj-lt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+mj-lt"/>
              </a:rPr>
              <a:t>Detect connected sets of similar cells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+mj-lt"/>
              </a:rPr>
              <a:t>Construct concave/convex hull and expand by x µm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968F5D-863A-4548-A69F-4882457E714F}"/>
              </a:ext>
            </a:extLst>
          </p:cNvPr>
          <p:cNvSpPr txBox="1"/>
          <p:nvPr/>
        </p:nvSpPr>
        <p:spPr>
          <a:xfrm>
            <a:off x="4450842" y="2479738"/>
            <a:ext cx="2378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Pancreatic islet patches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B112DD-9838-734C-950D-F42FAB098186}"/>
              </a:ext>
            </a:extLst>
          </p:cNvPr>
          <p:cNvSpPr txBox="1"/>
          <p:nvPr/>
        </p:nvSpPr>
        <p:spPr>
          <a:xfrm>
            <a:off x="8358124" y="2479738"/>
            <a:ext cx="1752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Immune patches</a:t>
            </a:r>
          </a:p>
        </p:txBody>
      </p:sp>
    </p:spTree>
    <p:extLst>
      <p:ext uri="{BB962C8B-B14F-4D97-AF65-F5344CB8AC3E}">
        <p14:creationId xmlns:p14="http://schemas.microsoft.com/office/powerpoint/2010/main" val="420429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571CA8D-A371-B747-B778-B55954979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448" y="3473096"/>
            <a:ext cx="9975585" cy="147952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1194999-864B-F040-9278-6B1CEA96AA6E}"/>
              </a:ext>
            </a:extLst>
          </p:cNvPr>
          <p:cNvGrpSpPr/>
          <p:nvPr/>
        </p:nvGrpSpPr>
        <p:grpSpPr>
          <a:xfrm>
            <a:off x="1008448" y="2886082"/>
            <a:ext cx="10119443" cy="3458905"/>
            <a:chOff x="838200" y="3033969"/>
            <a:chExt cx="10119443" cy="345890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855E7F8-202C-784C-8F01-0EB93837F8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74034"/>
            <a:stretch/>
          </p:blipFill>
          <p:spPr>
            <a:xfrm>
              <a:off x="838200" y="3033969"/>
              <a:ext cx="10119443" cy="345890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80097D8-5FB0-BB41-8928-9B8447D8779C}"/>
                </a:ext>
              </a:extLst>
            </p:cNvPr>
            <p:cNvSpPr/>
            <p:nvPr/>
          </p:nvSpPr>
          <p:spPr>
            <a:xfrm>
              <a:off x="838200" y="3033969"/>
              <a:ext cx="371168" cy="3950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587FF3-DD46-0C40-B47E-008BB69CB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22</a:t>
            </a:fld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8914E23-CC92-CF41-AB0A-E608A1272CA0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CF74051-77EC-DA4A-BFA0-D3331016D3AB}"/>
              </a:ext>
            </a:extLst>
          </p:cNvPr>
          <p:cNvSpPr/>
          <p:nvPr/>
        </p:nvSpPr>
        <p:spPr>
          <a:xfrm>
            <a:off x="360687" y="6379076"/>
            <a:ext cx="844593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prstClr val="black"/>
                </a:solidFill>
                <a:latin typeface="+mj-lt"/>
              </a:rPr>
              <a:t>Denis Shapiro </a:t>
            </a:r>
            <a:r>
              <a:rPr lang="en-GB" sz="1100" i="1" dirty="0">
                <a:solidFill>
                  <a:prstClr val="black"/>
                </a:solidFill>
                <a:latin typeface="+mj-lt"/>
              </a:rPr>
              <a:t>et al. </a:t>
            </a:r>
            <a:r>
              <a:rPr lang="en-GB" sz="1100" dirty="0" err="1">
                <a:solidFill>
                  <a:prstClr val="black"/>
                </a:solidFill>
                <a:latin typeface="+mj-lt"/>
              </a:rPr>
              <a:t>histoCAT</a:t>
            </a:r>
            <a:r>
              <a:rPr lang="en-GB" sz="1100" dirty="0">
                <a:solidFill>
                  <a:prstClr val="black"/>
                </a:solidFill>
                <a:latin typeface="+mj-lt"/>
              </a:rPr>
              <a:t>: analysis of cell phenotypes and interactions in multiplex image cytometry data. Nature Methods (2017)</a:t>
            </a:r>
          </a:p>
        </p:txBody>
      </p:sp>
      <p:sp>
        <p:nvSpPr>
          <p:cNvPr id="13" name="Title 6">
            <a:extLst>
              <a:ext uri="{FF2B5EF4-FFF2-40B4-BE49-F238E27FC236}">
                <a16:creationId xmlns:a16="http://schemas.microsoft.com/office/drawing/2014/main" id="{8B91E32C-1312-2146-9379-CC618A4FD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0" y="365126"/>
            <a:ext cx="10515600" cy="851556"/>
          </a:xfrm>
        </p:spPr>
        <p:txBody>
          <a:bodyPr>
            <a:normAutofit/>
          </a:bodyPr>
          <a:lstStyle/>
          <a:p>
            <a:r>
              <a:rPr lang="en-GB" sz="4000" dirty="0">
                <a:cs typeface="Consolas" panose="020B0609020204030204" pitchFamily="49" charset="0"/>
              </a:rPr>
              <a:t>Interaction analysis</a:t>
            </a:r>
            <a:endParaRPr lang="en-GB" sz="4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0D313F5-D1FF-3241-A1A7-1563AAFFB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9285" y="126365"/>
            <a:ext cx="1009899" cy="116464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ABCF18C-32CE-C148-B895-5724C9550D26}"/>
              </a:ext>
            </a:extLst>
          </p:cNvPr>
          <p:cNvSpPr txBox="1"/>
          <p:nvPr/>
        </p:nvSpPr>
        <p:spPr>
          <a:xfrm>
            <a:off x="543560" y="1566277"/>
            <a:ext cx="70793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+mj-lt"/>
              </a:rPr>
              <a:t>Construct interaction graph (or use graph exported by </a:t>
            </a:r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steinbock</a:t>
            </a:r>
            <a:r>
              <a:rPr lang="en-GB" dirty="0">
                <a:latin typeface="+mj-lt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+mj-lt"/>
              </a:rPr>
              <a:t>Count the average number of cell type/cell type interactions per image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+mj-lt"/>
              </a:rPr>
              <a:t>Derive p-values by comparison against an empirical null distribution</a:t>
            </a:r>
          </a:p>
        </p:txBody>
      </p:sp>
    </p:spTree>
    <p:extLst>
      <p:ext uri="{BB962C8B-B14F-4D97-AF65-F5344CB8AC3E}">
        <p14:creationId xmlns:p14="http://schemas.microsoft.com/office/powerpoint/2010/main" val="148673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60738-DBBB-C64B-9AF0-B405512F4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866D0-2F82-F748-B296-8AE91C81E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23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E0F0B40-EFB8-F14C-BA73-6AEE2579E82D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19DE864-E2CB-E145-83B2-2A4C003E8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560" y="1830213"/>
            <a:ext cx="11170920" cy="45261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cytomapper</a:t>
            </a:r>
            <a:r>
              <a:rPr lang="en-GB" sz="1800" dirty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</a:p>
          <a:p>
            <a:r>
              <a:rPr lang="en-GB" sz="1800" dirty="0">
                <a:latin typeface="+mj-lt"/>
                <a:cs typeface="Consolas" panose="020B0609020204030204" pitchFamily="49" charset="0"/>
              </a:rPr>
              <a:t>provide browser-based, interactive visualization</a:t>
            </a:r>
          </a:p>
          <a:p>
            <a:r>
              <a:rPr lang="en-GB" sz="1800" dirty="0">
                <a:latin typeface="+mj-lt"/>
                <a:cs typeface="Consolas" panose="020B0609020204030204" pitchFamily="49" charset="0"/>
              </a:rPr>
              <a:t>add option to visualize spatial object graphs on images</a:t>
            </a:r>
          </a:p>
          <a:p>
            <a:pPr marL="0" indent="0">
              <a:buNone/>
            </a:pPr>
            <a:endParaRPr lang="en-GB" sz="1800" b="1" dirty="0">
              <a:latin typeface="+mj-lt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GB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imcRtools</a:t>
            </a:r>
            <a:r>
              <a:rPr lang="en-GB" sz="1800" dirty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</a:p>
          <a:p>
            <a:r>
              <a:rPr lang="en-GB" sz="1800" dirty="0">
                <a:latin typeface="+mj-lt"/>
                <a:cs typeface="Consolas" panose="020B0609020204030204" pitchFamily="49" charset="0"/>
              </a:rPr>
              <a:t>implement spatial point process functions (K-/L- function and </a:t>
            </a:r>
            <a:r>
              <a:rPr lang="en-GB" sz="1800" dirty="0" err="1">
                <a:latin typeface="+mj-lt"/>
                <a:cs typeface="Consolas" panose="020B0609020204030204" pitchFamily="49" charset="0"/>
              </a:rPr>
              <a:t>centered</a:t>
            </a:r>
            <a:r>
              <a:rPr lang="en-GB" sz="1800" dirty="0">
                <a:latin typeface="+mj-lt"/>
                <a:cs typeface="Consolas" panose="020B0609020204030204" pitchFamily="49" charset="0"/>
              </a:rPr>
              <a:t> version) and visualization</a:t>
            </a:r>
          </a:p>
          <a:p>
            <a:r>
              <a:rPr lang="en-GB" sz="1800" dirty="0">
                <a:latin typeface="+mj-lt"/>
                <a:cs typeface="Consolas" panose="020B0609020204030204" pitchFamily="49" charset="0"/>
              </a:rPr>
              <a:t>add data classes/visualization functions to handle multi-scale proximity metrics and interaction results </a:t>
            </a:r>
          </a:p>
        </p:txBody>
      </p:sp>
    </p:spTree>
    <p:extLst>
      <p:ext uri="{BB962C8B-B14F-4D97-AF65-F5344CB8AC3E}">
        <p14:creationId xmlns:p14="http://schemas.microsoft.com/office/powerpoint/2010/main" val="26944825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8E75B-FD74-3245-8733-B687A95A4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challenges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1D554-FA36-6543-B3A1-29F1D5F33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24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F9BE825-331C-6B4C-AD9B-183E2DCBC40F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6DE0972-612E-5C42-BA38-48569E0C9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560" y="1830213"/>
            <a:ext cx="11170920" cy="45261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+mj-lt"/>
                <a:cs typeface="Consolas" panose="020B0609020204030204" pitchFamily="49" charset="0"/>
              </a:rPr>
              <a:t>Image file formats supported in R:</a:t>
            </a:r>
          </a:p>
          <a:p>
            <a:r>
              <a:rPr lang="en-GB" sz="1800" dirty="0">
                <a:latin typeface="+mj-lt"/>
                <a:cs typeface="Consolas" panose="020B0609020204030204" pitchFamily="49" charset="0"/>
              </a:rPr>
              <a:t>TIFF, PNG, JPEG for in memory use or on-disk via </a:t>
            </a:r>
            <a:r>
              <a:rPr lang="en-GB" sz="1800" dirty="0">
                <a:latin typeface="Consolas" panose="020B0609020204030204" pitchFamily="49" charset="0"/>
                <a:cs typeface="Consolas" panose="020B0609020204030204" pitchFamily="49" charset="0"/>
              </a:rPr>
              <a:t>raster</a:t>
            </a:r>
            <a:r>
              <a:rPr lang="en-GB" sz="1800" dirty="0">
                <a:latin typeface="+mj-lt"/>
                <a:cs typeface="Consolas" panose="020B0609020204030204" pitchFamily="49" charset="0"/>
              </a:rPr>
              <a:t> (no support of multi-channel images)</a:t>
            </a:r>
          </a:p>
          <a:p>
            <a:r>
              <a:rPr lang="en-GB" sz="1800" dirty="0">
                <a:latin typeface="+mj-lt"/>
                <a:cs typeface="Consolas" panose="020B0609020204030204" pitchFamily="49" charset="0"/>
              </a:rPr>
              <a:t>HDF5 allows on-disk representation of multi-channel images (images need to be written as HDF5 files)</a:t>
            </a:r>
          </a:p>
          <a:p>
            <a:r>
              <a:rPr lang="en-GB" sz="1800" dirty="0">
                <a:latin typeface="+mj-lt"/>
                <a:cs typeface="Consolas" panose="020B0609020204030204" pitchFamily="49" charset="0"/>
              </a:rPr>
              <a:t>New data formats are emerging: ZARR, N5, OME-NGFF</a:t>
            </a:r>
          </a:p>
          <a:p>
            <a:endParaRPr lang="en-GB" sz="1800" dirty="0">
              <a:latin typeface="+mj-lt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GB" sz="1800" b="1" dirty="0">
                <a:latin typeface="+mj-lt"/>
                <a:cs typeface="Consolas" panose="020B0609020204030204" pitchFamily="49" charset="0"/>
              </a:rPr>
              <a:t>Image visualization in R:</a:t>
            </a:r>
          </a:p>
          <a:p>
            <a:r>
              <a:rPr lang="en-GB" sz="1800" dirty="0">
                <a:latin typeface="+mj-lt"/>
                <a:cs typeface="Consolas" panose="020B0609020204030204" pitchFamily="49" charset="0"/>
              </a:rPr>
              <a:t>Full/low-resolution composite images on graphics device</a:t>
            </a:r>
          </a:p>
          <a:p>
            <a:r>
              <a:rPr lang="en-GB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svglite</a:t>
            </a:r>
            <a:r>
              <a:rPr lang="en-GB" sz="1800" dirty="0">
                <a:latin typeface="+mj-lt"/>
                <a:cs typeface="Consolas" panose="020B0609020204030204" pitchFamily="49" charset="0"/>
              </a:rPr>
              <a:t>/</a:t>
            </a:r>
            <a:r>
              <a:rPr lang="en-GB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svgPanZoom</a:t>
            </a:r>
            <a:r>
              <a:rPr lang="en-GB" sz="1800" dirty="0">
                <a:latin typeface="+mj-lt"/>
                <a:cs typeface="Consolas" panose="020B0609020204030204" pitchFamily="49" charset="0"/>
              </a:rPr>
              <a:t> for interactive visualization of composite images</a:t>
            </a:r>
          </a:p>
          <a:p>
            <a:r>
              <a:rPr lang="en-GB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napari</a:t>
            </a:r>
            <a:r>
              <a:rPr lang="en-GB" sz="1800" dirty="0">
                <a:latin typeface="+mj-lt"/>
                <a:cs typeface="Consolas" panose="020B0609020204030204" pitchFamily="49" charset="0"/>
              </a:rPr>
              <a:t> works with </a:t>
            </a:r>
            <a:r>
              <a:rPr lang="en-GB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dask</a:t>
            </a:r>
            <a:r>
              <a:rPr lang="en-GB" sz="1800" dirty="0">
                <a:latin typeface="Consolas" panose="020B0609020204030204" pitchFamily="49" charset="0"/>
                <a:cs typeface="Consolas" panose="020B0609020204030204" pitchFamily="49" charset="0"/>
              </a:rPr>
              <a:t>-image</a:t>
            </a:r>
            <a:r>
              <a:rPr lang="en-GB" sz="1800" dirty="0">
                <a:latin typeface="+mj-lt"/>
                <a:cs typeface="Consolas" panose="020B0609020204030204" pitchFamily="49" charset="0"/>
              </a:rPr>
              <a:t> and multiscale images to optimize performance</a:t>
            </a:r>
          </a:p>
          <a:p>
            <a:endParaRPr lang="en-GB" sz="1800" dirty="0">
              <a:latin typeface="+mj-lt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160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45B5B-019E-AE4C-9778-FE6872E15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C04F2-7DD8-2142-8909-358AF500A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30" y="2271871"/>
            <a:ext cx="3696925" cy="37521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>
                <a:latin typeface="+mj-lt"/>
              </a:rPr>
              <a:t>Jonas </a:t>
            </a:r>
            <a:r>
              <a:rPr lang="en-GB" b="1" dirty="0" err="1">
                <a:latin typeface="+mj-lt"/>
              </a:rPr>
              <a:t>Windhager</a:t>
            </a:r>
            <a:endParaRPr lang="en-GB" b="1" dirty="0">
              <a:latin typeface="+mj-lt"/>
            </a:endParaRPr>
          </a:p>
          <a:p>
            <a:pPr marL="0" indent="0">
              <a:buNone/>
            </a:pPr>
            <a:r>
              <a:rPr lang="en-GB" b="1" dirty="0">
                <a:latin typeface="+mj-lt"/>
              </a:rPr>
              <a:t>Bernd </a:t>
            </a:r>
            <a:r>
              <a:rPr lang="en-GB" b="1" dirty="0" err="1">
                <a:latin typeface="+mj-lt"/>
              </a:rPr>
              <a:t>Bodenmiller</a:t>
            </a:r>
            <a:endParaRPr lang="en-GB" b="1" dirty="0">
              <a:latin typeface="+mj-lt"/>
            </a:endParaRPr>
          </a:p>
          <a:p>
            <a:pPr marL="0" indent="0">
              <a:buNone/>
            </a:pPr>
            <a:r>
              <a:rPr lang="en-GB" b="1" dirty="0">
                <a:latin typeface="+mj-lt"/>
              </a:rPr>
              <a:t>Vito </a:t>
            </a:r>
            <a:r>
              <a:rPr lang="en-GB" b="1" dirty="0" err="1">
                <a:latin typeface="+mj-lt"/>
              </a:rPr>
              <a:t>Zanotelli</a:t>
            </a:r>
            <a:endParaRPr lang="en-GB" b="1" dirty="0">
              <a:latin typeface="+mj-lt"/>
            </a:endParaRPr>
          </a:p>
          <a:p>
            <a:pPr marL="0" indent="0">
              <a:buNone/>
            </a:pPr>
            <a:r>
              <a:rPr lang="en-GB" b="1" dirty="0">
                <a:latin typeface="+mj-lt"/>
              </a:rPr>
              <a:t>Nicolas </a:t>
            </a:r>
            <a:r>
              <a:rPr lang="en-GB" b="1" dirty="0" err="1">
                <a:latin typeface="+mj-lt"/>
              </a:rPr>
              <a:t>Damond</a:t>
            </a:r>
            <a:endParaRPr lang="en-GB" b="1" dirty="0">
              <a:latin typeface="+mj-lt"/>
            </a:endParaRPr>
          </a:p>
          <a:p>
            <a:pPr marL="0" indent="0">
              <a:buNone/>
            </a:pPr>
            <a:r>
              <a:rPr lang="en-GB" b="1" dirty="0">
                <a:latin typeface="+mj-lt"/>
              </a:rPr>
              <a:t>Jana Fischer</a:t>
            </a:r>
          </a:p>
          <a:p>
            <a:pPr marL="0" indent="0">
              <a:buNone/>
            </a:pPr>
            <a:r>
              <a:rPr lang="en-GB" b="1" dirty="0">
                <a:latin typeface="+mj-lt"/>
              </a:rPr>
              <a:t>Tobias Hoch</a:t>
            </a:r>
          </a:p>
          <a:p>
            <a:pPr marL="0" indent="0">
              <a:buNone/>
            </a:pPr>
            <a:r>
              <a:rPr lang="en-GB" b="1" dirty="0">
                <a:latin typeface="+mj-lt"/>
              </a:rPr>
              <a:t>Daniel Schulz</a:t>
            </a:r>
          </a:p>
          <a:p>
            <a:pPr marL="0" indent="0">
              <a:buNone/>
            </a:pPr>
            <a:r>
              <a:rPr lang="en-GB" b="1" dirty="0" err="1">
                <a:latin typeface="+mj-lt"/>
              </a:rPr>
              <a:t>Bodenmiller</a:t>
            </a:r>
            <a:r>
              <a:rPr lang="en-GB" b="1" dirty="0">
                <a:latin typeface="+mj-lt"/>
              </a:rPr>
              <a:t> Lab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A3A891-FF34-6047-840A-DD46F1950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25</a:t>
            </a:fld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CE06A2-08AC-2C48-A4BA-F7F963CBCC2A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 descr="Projektaufrufe: Marie Skłodowska-Curie-Aktionen: Informationsvormittag |  Säule Wissenschaft">
            <a:extLst>
              <a:ext uri="{FF2B5EF4-FFF2-40B4-BE49-F238E27FC236}">
                <a16:creationId xmlns:a16="http://schemas.microsoft.com/office/drawing/2014/main" id="{8B3E417B-01C7-DC47-9AE9-9330D1732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560" y="2665587"/>
            <a:ext cx="1788731" cy="173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ancer Research UK First Year Students&amp;#39; Meeting - Bowel Cancer Intelligence  UK">
            <a:extLst>
              <a:ext uri="{FF2B5EF4-FFF2-40B4-BE49-F238E27FC236}">
                <a16:creationId xmlns:a16="http://schemas.microsoft.com/office/drawing/2014/main" id="{33093D81-0909-8346-BCF8-24C34BC73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0420" y="4574199"/>
            <a:ext cx="2462358" cy="115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8FE3AA-A2C6-BD45-BC09-953699B724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0369" y="297833"/>
            <a:ext cx="4445000" cy="876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E920A1-5965-6A45-AC71-791FD2E01A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3760" y="1953362"/>
            <a:ext cx="5852160" cy="43891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88884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EA603A-255D-4E4E-93FB-4ED3D173B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3</a:t>
            </a:fld>
            <a:endParaRPr lang="en-GB"/>
          </a:p>
        </p:txBody>
      </p:sp>
      <p:pic>
        <p:nvPicPr>
          <p:cNvPr id="7" name="Picture 4" descr="figure2">
            <a:extLst>
              <a:ext uri="{FF2B5EF4-FFF2-40B4-BE49-F238E27FC236}">
                <a16:creationId xmlns:a16="http://schemas.microsoft.com/office/drawing/2014/main" id="{AFD1B35F-2E61-2945-A24C-B2A87E883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82"/>
          <a:stretch/>
        </p:blipFill>
        <p:spPr bwMode="auto">
          <a:xfrm>
            <a:off x="1937377" y="1855504"/>
            <a:ext cx="8317246" cy="171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347A245-CC88-1F4D-A28B-95AAA865B612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3EAAA91-B313-7F41-9832-7DA75C6981A3}"/>
              </a:ext>
            </a:extLst>
          </p:cNvPr>
          <p:cNvSpPr txBox="1"/>
          <p:nvPr/>
        </p:nvSpPr>
        <p:spPr>
          <a:xfrm>
            <a:off x="164592" y="6035637"/>
            <a:ext cx="9834744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latin typeface="+mj-lt"/>
              </a:rPr>
              <a:t>CODEX: </a:t>
            </a:r>
            <a:r>
              <a:rPr lang="en-GB" sz="1100" dirty="0" err="1">
                <a:latin typeface="+mj-lt"/>
              </a:rPr>
              <a:t>Yury</a:t>
            </a:r>
            <a:r>
              <a:rPr lang="en-GB" sz="1100" dirty="0">
                <a:latin typeface="+mj-lt"/>
              </a:rPr>
              <a:t> </a:t>
            </a:r>
            <a:r>
              <a:rPr lang="en-GB" sz="1100" dirty="0" err="1">
                <a:latin typeface="+mj-lt"/>
              </a:rPr>
              <a:t>Goltsev</a:t>
            </a:r>
            <a:r>
              <a:rPr lang="en-GB" sz="1100" dirty="0">
                <a:latin typeface="+mj-lt"/>
              </a:rPr>
              <a:t> </a:t>
            </a:r>
            <a:r>
              <a:rPr lang="en-GB" sz="1100" i="1" dirty="0">
                <a:latin typeface="+mj-lt"/>
              </a:rPr>
              <a:t>et al. </a:t>
            </a:r>
            <a:r>
              <a:rPr lang="en-GB" sz="1100" dirty="0">
                <a:latin typeface="+mj-lt"/>
              </a:rPr>
              <a:t>Deep Profiling of Mouse Splenic Architecture with CODEX Multiplexed Imaging. Cell 174 (2018)</a:t>
            </a:r>
          </a:p>
          <a:p>
            <a:r>
              <a:rPr lang="en-GB" sz="1100" dirty="0" err="1">
                <a:latin typeface="+mj-lt"/>
              </a:rPr>
              <a:t>CyCIF</a:t>
            </a:r>
            <a:r>
              <a:rPr lang="en-GB" sz="1100" dirty="0">
                <a:latin typeface="+mj-lt"/>
              </a:rPr>
              <a:t>: Jia-Ren Lin </a:t>
            </a:r>
            <a:r>
              <a:rPr lang="en-GB" sz="1100" i="1" dirty="0">
                <a:latin typeface="+mj-lt"/>
              </a:rPr>
              <a:t>et al. </a:t>
            </a:r>
            <a:r>
              <a:rPr lang="en-GB" sz="1100" dirty="0">
                <a:latin typeface="+mj-lt"/>
              </a:rPr>
              <a:t>Highly multiplexed immune fluorescence imaging of human tissues and </a:t>
            </a:r>
            <a:r>
              <a:rPr lang="en-GB" sz="1100" dirty="0" err="1">
                <a:latin typeface="+mj-lt"/>
              </a:rPr>
              <a:t>tumors</a:t>
            </a:r>
            <a:r>
              <a:rPr lang="en-GB" sz="1100" dirty="0">
                <a:latin typeface="+mj-lt"/>
              </a:rPr>
              <a:t> using t-</a:t>
            </a:r>
            <a:r>
              <a:rPr lang="en-GB" sz="1100" dirty="0" err="1">
                <a:latin typeface="+mj-lt"/>
              </a:rPr>
              <a:t>CyCIF</a:t>
            </a:r>
            <a:r>
              <a:rPr lang="en-GB" sz="1100" dirty="0">
                <a:latin typeface="+mj-lt"/>
              </a:rPr>
              <a:t> and conventional optical microscopes. </a:t>
            </a:r>
            <a:r>
              <a:rPr lang="en-GB" sz="1100" dirty="0" err="1">
                <a:latin typeface="+mj-lt"/>
              </a:rPr>
              <a:t>eLife</a:t>
            </a:r>
            <a:r>
              <a:rPr lang="en-GB" sz="1100" dirty="0">
                <a:latin typeface="+mj-lt"/>
              </a:rPr>
              <a:t> 7 (2018)</a:t>
            </a:r>
          </a:p>
          <a:p>
            <a:r>
              <a:rPr lang="en-GB" sz="1100" dirty="0">
                <a:latin typeface="+mj-lt"/>
              </a:rPr>
              <a:t>Immuno-</a:t>
            </a:r>
            <a:r>
              <a:rPr lang="en-GB" sz="1100" dirty="0" err="1">
                <a:latin typeface="+mj-lt"/>
              </a:rPr>
              <a:t>Saber</a:t>
            </a:r>
            <a:r>
              <a:rPr lang="en-GB" sz="1100" dirty="0">
                <a:latin typeface="+mj-lt"/>
              </a:rPr>
              <a:t>: </a:t>
            </a:r>
            <a:r>
              <a:rPr lang="en-GB" sz="1100" dirty="0" err="1">
                <a:latin typeface="+mj-lt"/>
              </a:rPr>
              <a:t>Sinem</a:t>
            </a:r>
            <a:r>
              <a:rPr lang="en-GB" sz="1100" dirty="0">
                <a:latin typeface="+mj-lt"/>
              </a:rPr>
              <a:t> K Saka </a:t>
            </a:r>
            <a:r>
              <a:rPr lang="en-GB" sz="1100" i="1" dirty="0">
                <a:latin typeface="+mj-lt"/>
              </a:rPr>
              <a:t>et al.</a:t>
            </a:r>
            <a:r>
              <a:rPr lang="en-GB" sz="1100" dirty="0">
                <a:latin typeface="+mj-lt"/>
              </a:rPr>
              <a:t> Immuno-SABER enables highly multiplexed and amplified protein imaging in tissues. Nature Biotechnology 37 (2019)</a:t>
            </a:r>
          </a:p>
          <a:p>
            <a:r>
              <a:rPr lang="en-GB" sz="1100" dirty="0">
                <a:latin typeface="+mj-lt"/>
              </a:rPr>
              <a:t>4i: Gabriele Gut, Markus D Herrmann, and Lucas </a:t>
            </a:r>
            <a:r>
              <a:rPr lang="en-GB" sz="1100" dirty="0" err="1">
                <a:latin typeface="+mj-lt"/>
              </a:rPr>
              <a:t>Pelkmans</a:t>
            </a:r>
            <a:r>
              <a:rPr lang="en-GB" sz="1100" dirty="0">
                <a:latin typeface="+mj-lt"/>
              </a:rPr>
              <a:t>. Multiplexed protein maps link subcellular organization to cellular states. Science 361 (2018)</a:t>
            </a:r>
          </a:p>
          <a:p>
            <a:endParaRPr lang="en-GB" sz="11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D53589-53BE-2E46-963D-2A4B8EC78FD3}"/>
              </a:ext>
            </a:extLst>
          </p:cNvPr>
          <p:cNvSpPr txBox="1"/>
          <p:nvPr/>
        </p:nvSpPr>
        <p:spPr>
          <a:xfrm>
            <a:off x="438912" y="4030815"/>
            <a:ext cx="6408549" cy="17113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latin typeface="+mj-lt"/>
              </a:rPr>
              <a:t>Cyclic multiplexing approaches: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CODEX, Immuno-SABER: oligonucleotide-tagged antibodies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4i, </a:t>
            </a:r>
            <a:r>
              <a:rPr lang="en-GB" dirty="0" err="1">
                <a:latin typeface="+mj-lt"/>
              </a:rPr>
              <a:t>CyCIF</a:t>
            </a:r>
            <a:r>
              <a:rPr lang="en-GB" dirty="0">
                <a:latin typeface="+mj-lt"/>
              </a:rPr>
              <a:t>: fluorescently labelled antibodies 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+mj-lt"/>
              </a:rPr>
              <a:t>Whole slide imaging possible, cyclic detection of fluorescent signal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0FB28C-35A0-F54B-B260-22766AA53037}"/>
              </a:ext>
            </a:extLst>
          </p:cNvPr>
          <p:cNvCxnSpPr>
            <a:cxnSpLocks/>
          </p:cNvCxnSpPr>
          <p:nvPr/>
        </p:nvCxnSpPr>
        <p:spPr>
          <a:xfrm>
            <a:off x="-55659" y="5932999"/>
            <a:ext cx="12364278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28722159-B924-B64D-A3C9-9EDB5A92A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0" y="365126"/>
            <a:ext cx="10515600" cy="851556"/>
          </a:xfrm>
        </p:spPr>
        <p:txBody>
          <a:bodyPr/>
          <a:lstStyle/>
          <a:p>
            <a:r>
              <a:rPr lang="en-GB" dirty="0"/>
              <a:t>Highly multiplexed imaging</a:t>
            </a:r>
          </a:p>
        </p:txBody>
      </p:sp>
    </p:spTree>
    <p:extLst>
      <p:ext uri="{BB962C8B-B14F-4D97-AF65-F5344CB8AC3E}">
        <p14:creationId xmlns:p14="http://schemas.microsoft.com/office/powerpoint/2010/main" val="1054048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66011-42B8-4D40-A07C-815D33C1F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4</a:t>
            </a:fld>
            <a:endParaRPr lang="en-GB"/>
          </a:p>
        </p:txBody>
      </p:sp>
      <p:pic>
        <p:nvPicPr>
          <p:cNvPr id="6" name="Picture 2" descr="IMC_workflow">
            <a:extLst>
              <a:ext uri="{FF2B5EF4-FFF2-40B4-BE49-F238E27FC236}">
                <a16:creationId xmlns:a16="http://schemas.microsoft.com/office/drawing/2014/main" id="{DE255CE8-A729-9943-8C38-C74C659F9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684" y="1632198"/>
            <a:ext cx="5818632" cy="2401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4925F6-3A8B-9E4A-9A38-F0A0FECDEBAC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496F54E-87D4-B346-BDE9-B15BEDA16E75}"/>
              </a:ext>
            </a:extLst>
          </p:cNvPr>
          <p:cNvSpPr txBox="1"/>
          <p:nvPr/>
        </p:nvSpPr>
        <p:spPr>
          <a:xfrm>
            <a:off x="438912" y="4030815"/>
            <a:ext cx="7700185" cy="2126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latin typeface="+mj-lt"/>
              </a:rPr>
              <a:t>Multiplexing of metal-tagged antibodies: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Imaging mass cytometry (IMC)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﻿Multiplexed ion beam imaging (MIBI)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+mj-lt"/>
              </a:rPr>
              <a:t>Measurement of small (1mm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) field of views, all antibodies are detected at once</a:t>
            </a:r>
          </a:p>
          <a:p>
            <a:pPr>
              <a:lnSpc>
                <a:spcPct val="150000"/>
              </a:lnSpc>
            </a:pPr>
            <a:endParaRPr lang="en-GB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E3E792-8307-F04D-9BBF-9A36A6427E88}"/>
              </a:ext>
            </a:extLst>
          </p:cNvPr>
          <p:cNvSpPr txBox="1"/>
          <p:nvPr/>
        </p:nvSpPr>
        <p:spPr>
          <a:xfrm>
            <a:off x="164592" y="6172797"/>
            <a:ext cx="85491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="1" dirty="0">
                <a:latin typeface="+mj-lt"/>
              </a:rPr>
              <a:t>IMC: </a:t>
            </a:r>
            <a:r>
              <a:rPr lang="en-GB" sz="1100" dirty="0">
                <a:latin typeface="+mj-lt"/>
              </a:rPr>
              <a:t>Charlotte </a:t>
            </a:r>
            <a:r>
              <a:rPr lang="en-GB" sz="1100" dirty="0" err="1">
                <a:latin typeface="+mj-lt"/>
              </a:rPr>
              <a:t>Giesen</a:t>
            </a:r>
            <a:r>
              <a:rPr lang="en-GB" sz="1100" dirty="0">
                <a:latin typeface="+mj-lt"/>
              </a:rPr>
              <a:t> </a:t>
            </a:r>
            <a:r>
              <a:rPr lang="en-GB" sz="1100" i="1" dirty="0">
                <a:latin typeface="+mj-lt"/>
              </a:rPr>
              <a:t>et al.</a:t>
            </a:r>
            <a:r>
              <a:rPr lang="en-GB" sz="1100" dirty="0">
                <a:latin typeface="+mj-lt"/>
              </a:rPr>
              <a:t> Highly multiplexed imaging of </a:t>
            </a:r>
            <a:r>
              <a:rPr lang="en-GB" sz="1100" dirty="0" err="1">
                <a:latin typeface="+mj-lt"/>
              </a:rPr>
              <a:t>tumor</a:t>
            </a:r>
            <a:r>
              <a:rPr lang="en-GB" sz="1100" dirty="0">
                <a:latin typeface="+mj-lt"/>
              </a:rPr>
              <a:t> tissues with subcellular resolution by mass cytometry. Nature Methods 11 (2014)</a:t>
            </a:r>
          </a:p>
          <a:p>
            <a:r>
              <a:rPr lang="en-GB" sz="1100" b="1" dirty="0">
                <a:latin typeface="+mj-lt"/>
              </a:rPr>
              <a:t>MIBI: </a:t>
            </a:r>
            <a:r>
              <a:rPr lang="en-GB" sz="1100" dirty="0">
                <a:latin typeface="+mj-lt"/>
              </a:rPr>
              <a:t>Michael Angelo </a:t>
            </a:r>
            <a:r>
              <a:rPr lang="en-GB" sz="1100" i="1" dirty="0">
                <a:latin typeface="+mj-lt"/>
              </a:rPr>
              <a:t>et al.</a:t>
            </a:r>
            <a:r>
              <a:rPr lang="en-GB" sz="1100" dirty="0">
                <a:latin typeface="+mj-lt"/>
              </a:rPr>
              <a:t> Multiplexed ion beam imaging of human breast </a:t>
            </a:r>
            <a:r>
              <a:rPr lang="en-GB" sz="1100" dirty="0" err="1">
                <a:latin typeface="+mj-lt"/>
              </a:rPr>
              <a:t>tumors</a:t>
            </a:r>
            <a:r>
              <a:rPr lang="en-GB" sz="1100" dirty="0">
                <a:latin typeface="+mj-lt"/>
              </a:rPr>
              <a:t>. Nature Medicine 20 (2014)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86DD7C-687F-7149-BB0A-6A8F66E644CB}"/>
              </a:ext>
            </a:extLst>
          </p:cNvPr>
          <p:cNvCxnSpPr>
            <a:cxnSpLocks/>
          </p:cNvCxnSpPr>
          <p:nvPr/>
        </p:nvCxnSpPr>
        <p:spPr>
          <a:xfrm>
            <a:off x="-55659" y="5932999"/>
            <a:ext cx="12364278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224780FD-5B80-8649-A4FD-445816AE4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0" y="365126"/>
            <a:ext cx="10515600" cy="851556"/>
          </a:xfrm>
        </p:spPr>
        <p:txBody>
          <a:bodyPr/>
          <a:lstStyle/>
          <a:p>
            <a:r>
              <a:rPr lang="en-GB" dirty="0"/>
              <a:t>Highly multiplexed imaging</a:t>
            </a:r>
          </a:p>
        </p:txBody>
      </p:sp>
    </p:spTree>
    <p:extLst>
      <p:ext uri="{BB962C8B-B14F-4D97-AF65-F5344CB8AC3E}">
        <p14:creationId xmlns:p14="http://schemas.microsoft.com/office/powerpoint/2010/main" val="1568770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7A8-752B-4547-9C7D-0290AAD5D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Common data types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0DDA6-7383-E844-8606-DFEC5C21A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5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BD85070-6B4F-2E45-B962-A033C50F0CEA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F3DDA63-4023-7A47-B1B5-F3859ABE3F3C}"/>
              </a:ext>
            </a:extLst>
          </p:cNvPr>
          <p:cNvGrpSpPr>
            <a:grpSpLocks noChangeAspect="1"/>
          </p:cNvGrpSpPr>
          <p:nvPr/>
        </p:nvGrpSpPr>
        <p:grpSpPr>
          <a:xfrm>
            <a:off x="315898" y="1768366"/>
            <a:ext cx="6172862" cy="3060000"/>
            <a:chOff x="1019808" y="1667256"/>
            <a:chExt cx="6154767" cy="305103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C2FE07E-6BCD-AC41-9D6F-125B662291CB}"/>
                </a:ext>
              </a:extLst>
            </p:cNvPr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9808" y="2098254"/>
              <a:ext cx="1800000" cy="1800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5C89A29-1485-E14E-BE87-8B335781B2D2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0461" y="2247189"/>
              <a:ext cx="1800000" cy="1800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F241875-BD68-DA48-8D75-6A6308F8346E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17022" y="2769352"/>
              <a:ext cx="1800000" cy="1800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E5F4056-6E9E-3F41-BB9B-31C57331EF66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97676" y="2918287"/>
              <a:ext cx="1800000" cy="180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7102B74-FFFD-E14E-839A-688654036FFF}"/>
                </a:ext>
              </a:extLst>
            </p:cNvPr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20909" y="2112729"/>
              <a:ext cx="1800000" cy="180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379BB3D-8769-9143-8CBC-3026FE4C637E}"/>
                </a:ext>
              </a:extLst>
            </p:cNvPr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04080" y="2266260"/>
              <a:ext cx="1800000" cy="1800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E8DD062-8354-464C-95D8-FAB666A97FF7}"/>
                </a:ext>
              </a:extLst>
            </p:cNvPr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184124" y="2767871"/>
              <a:ext cx="1800000" cy="1800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A8F7EB8-E6A8-B248-94C5-A10FA272000E}"/>
                </a:ext>
              </a:extLst>
            </p:cNvPr>
            <p:cNvPicPr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64778" y="2918287"/>
              <a:ext cx="1800000" cy="18000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A442EB-9622-944E-9156-6D75F606683E}"/>
                </a:ext>
              </a:extLst>
            </p:cNvPr>
            <p:cNvSpPr txBox="1"/>
            <p:nvPr/>
          </p:nvSpPr>
          <p:spPr>
            <a:xfrm rot="3098820">
              <a:off x="6533534" y="2126152"/>
              <a:ext cx="57419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4000" dirty="0"/>
                <a:t>...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4E5B535-777B-9244-9EE7-3D9D8EEE8C31}"/>
                </a:ext>
              </a:extLst>
            </p:cNvPr>
            <p:cNvSpPr txBox="1"/>
            <p:nvPr/>
          </p:nvSpPr>
          <p:spPr>
            <a:xfrm rot="3098820">
              <a:off x="4777333" y="2126152"/>
              <a:ext cx="57419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4000" dirty="0">
                  <a:solidFill>
                    <a:schemeClr val="bg1"/>
                  </a:solidFill>
                </a:rPr>
                <a:t>...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A92D5A5-51AC-5B4C-AD21-B614975E26A1}"/>
                </a:ext>
              </a:extLst>
            </p:cNvPr>
            <p:cNvSpPr txBox="1"/>
            <p:nvPr/>
          </p:nvSpPr>
          <p:spPr>
            <a:xfrm rot="3098820">
              <a:off x="4777333" y="3873699"/>
              <a:ext cx="57419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4000" dirty="0"/>
                <a:t>...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3BAC5E3-7A3A-FD47-A94E-4171F00C4FC5}"/>
                </a:ext>
              </a:extLst>
            </p:cNvPr>
            <p:cNvSpPr txBox="1"/>
            <p:nvPr/>
          </p:nvSpPr>
          <p:spPr>
            <a:xfrm rot="3098820">
              <a:off x="3077683" y="2126153"/>
              <a:ext cx="57419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4000" dirty="0"/>
                <a:t>...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95C2BF2-C9DF-D149-B15A-A9AC671C7F99}"/>
                </a:ext>
              </a:extLst>
            </p:cNvPr>
            <p:cNvSpPr txBox="1"/>
            <p:nvPr/>
          </p:nvSpPr>
          <p:spPr>
            <a:xfrm rot="3098820">
              <a:off x="1321482" y="2126153"/>
              <a:ext cx="57419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4000" dirty="0">
                  <a:solidFill>
                    <a:schemeClr val="bg1"/>
                  </a:solidFill>
                </a:rPr>
                <a:t>...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14AFC9F-9A24-1447-99E8-6E1337A48DAA}"/>
                </a:ext>
              </a:extLst>
            </p:cNvPr>
            <p:cNvSpPr txBox="1"/>
            <p:nvPr/>
          </p:nvSpPr>
          <p:spPr>
            <a:xfrm rot="3098820">
              <a:off x="1321482" y="3873700"/>
              <a:ext cx="57419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4000" dirty="0"/>
                <a:t>...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B24477C-CB95-7449-83E7-2F680852880F}"/>
                </a:ext>
              </a:extLst>
            </p:cNvPr>
            <p:cNvSpPr txBox="1"/>
            <p:nvPr/>
          </p:nvSpPr>
          <p:spPr>
            <a:xfrm>
              <a:off x="3853767" y="2829542"/>
              <a:ext cx="57419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4000" dirty="0"/>
                <a:t>...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DB07D7-EF78-CE40-A3D1-C95EEC24CBCD}"/>
                </a:ext>
              </a:extLst>
            </p:cNvPr>
            <p:cNvSpPr txBox="1"/>
            <p:nvPr/>
          </p:nvSpPr>
          <p:spPr>
            <a:xfrm>
              <a:off x="2752105" y="1810530"/>
              <a:ext cx="4828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ch</a:t>
              </a:r>
              <a:r>
                <a:rPr lang="en-GB" baseline="-25000" dirty="0"/>
                <a:t>1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CE8F76D-2F28-474A-8271-6BC5C9DBD74D}"/>
                </a:ext>
              </a:extLst>
            </p:cNvPr>
            <p:cNvSpPr txBox="1"/>
            <p:nvPr/>
          </p:nvSpPr>
          <p:spPr>
            <a:xfrm>
              <a:off x="2986875" y="2021644"/>
              <a:ext cx="4828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ch</a:t>
              </a:r>
              <a:r>
                <a:rPr lang="en-GB" baseline="-25000" dirty="0"/>
                <a:t>2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F7F1958-A21D-5F44-9A33-B9112E2DD146}"/>
                </a:ext>
              </a:extLst>
            </p:cNvPr>
            <p:cNvSpPr txBox="1"/>
            <p:nvPr/>
          </p:nvSpPr>
          <p:spPr>
            <a:xfrm>
              <a:off x="3423440" y="2445104"/>
              <a:ext cx="609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ch</a:t>
              </a:r>
              <a:r>
                <a:rPr lang="en-GB" baseline="-25000" dirty="0"/>
                <a:t>n-1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6C369D2-0E18-2048-B0C6-2266AA95FF24}"/>
                </a:ext>
              </a:extLst>
            </p:cNvPr>
            <p:cNvSpPr txBox="1"/>
            <p:nvPr/>
          </p:nvSpPr>
          <p:spPr>
            <a:xfrm>
              <a:off x="3640007" y="2681696"/>
              <a:ext cx="4844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ch</a:t>
              </a:r>
              <a:r>
                <a:rPr lang="en-GB" baseline="-25000" dirty="0" err="1"/>
                <a:t>n</a:t>
              </a:r>
              <a:endParaRPr lang="en-GB" baseline="-250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167053F-D34F-4E42-BA5E-86F5874E7E5D}"/>
                </a:ext>
              </a:extLst>
            </p:cNvPr>
            <p:cNvSpPr txBox="1"/>
            <p:nvPr/>
          </p:nvSpPr>
          <p:spPr>
            <a:xfrm>
              <a:off x="1454937" y="1667256"/>
              <a:ext cx="9297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Image 1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BE6FDCF-3789-8747-B869-B54D30264496}"/>
                </a:ext>
              </a:extLst>
            </p:cNvPr>
            <p:cNvSpPr txBox="1"/>
            <p:nvPr/>
          </p:nvSpPr>
          <p:spPr>
            <a:xfrm>
              <a:off x="5055269" y="1705363"/>
              <a:ext cx="9970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Image m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0CCFA4D6-93FC-FE4F-91B4-DF49BCEE1D1A}"/>
              </a:ext>
            </a:extLst>
          </p:cNvPr>
          <p:cNvSpPr txBox="1"/>
          <p:nvPr/>
        </p:nvSpPr>
        <p:spPr>
          <a:xfrm>
            <a:off x="1220444" y="1446890"/>
            <a:ext cx="4234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Multi-channel images (.tiff, .mcd, .</a:t>
            </a:r>
            <a:r>
              <a:rPr lang="en-GB" dirty="0" err="1">
                <a:latin typeface="+mj-lt"/>
              </a:rPr>
              <a:t>qptiff</a:t>
            </a:r>
            <a:r>
              <a:rPr lang="en-GB" dirty="0">
                <a:latin typeface="+mj-lt"/>
              </a:rPr>
              <a:t>, ...)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BD2793A-9873-E44F-8187-4ADA4AAF1CAE}"/>
              </a:ext>
            </a:extLst>
          </p:cNvPr>
          <p:cNvSpPr txBox="1"/>
          <p:nvPr/>
        </p:nvSpPr>
        <p:spPr>
          <a:xfrm>
            <a:off x="8386742" y="1446890"/>
            <a:ext cx="2638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Segmentation masks (.tiff)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460759-BFF9-AE49-9C6B-412684F1CA98}"/>
              </a:ext>
            </a:extLst>
          </p:cNvPr>
          <p:cNvGrpSpPr/>
          <p:nvPr/>
        </p:nvGrpSpPr>
        <p:grpSpPr>
          <a:xfrm>
            <a:off x="7488297" y="2398366"/>
            <a:ext cx="4254351" cy="1800000"/>
            <a:chOff x="7488297" y="2667799"/>
            <a:chExt cx="4254351" cy="1800000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FDD55EDD-9FB2-3544-9522-D5D7B7631615}"/>
                </a:ext>
              </a:extLst>
            </p:cNvPr>
            <p:cNvPicPr>
              <a:picLocks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93000" contrast="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488297" y="2667799"/>
              <a:ext cx="1800000" cy="1800000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9C950D4E-1EA8-8C4A-841F-0A8917EAE197}"/>
                </a:ext>
              </a:extLst>
            </p:cNvPr>
            <p:cNvPicPr>
              <a:picLocks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91000" contrast="41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942648" y="2667799"/>
              <a:ext cx="1800000" cy="1800000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08AEEFD-1EB3-464B-A82E-6F10B9C19CF2}"/>
                </a:ext>
              </a:extLst>
            </p:cNvPr>
            <p:cNvSpPr txBox="1"/>
            <p:nvPr/>
          </p:nvSpPr>
          <p:spPr>
            <a:xfrm>
              <a:off x="9327531" y="3082184"/>
              <a:ext cx="575884" cy="7099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4000" dirty="0"/>
                <a:t>...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0406A18E-333F-B64B-87FD-5D91263BC23A}"/>
              </a:ext>
            </a:extLst>
          </p:cNvPr>
          <p:cNvSpPr txBox="1"/>
          <p:nvPr/>
        </p:nvSpPr>
        <p:spPr>
          <a:xfrm>
            <a:off x="4966981" y="6002101"/>
            <a:ext cx="3023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Exported single-cell data (.csv)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CB0D3A5-146B-D145-9CB6-C6A298A21567}"/>
              </a:ext>
            </a:extLst>
          </p:cNvPr>
          <p:cNvCxnSpPr>
            <a:cxnSpLocks/>
          </p:cNvCxnSpPr>
          <p:nvPr/>
        </p:nvCxnSpPr>
        <p:spPr>
          <a:xfrm>
            <a:off x="6656142" y="3298366"/>
            <a:ext cx="659061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E4FD76E5-6A52-224A-98B0-C0E94840BBEA}"/>
              </a:ext>
            </a:extLst>
          </p:cNvPr>
          <p:cNvCxnSpPr/>
          <p:nvPr/>
        </p:nvCxnSpPr>
        <p:spPr>
          <a:xfrm>
            <a:off x="315898" y="5113174"/>
            <a:ext cx="634024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4C9531CC-C128-0F4A-A655-5190F414DD66}"/>
              </a:ext>
            </a:extLst>
          </p:cNvPr>
          <p:cNvCxnSpPr>
            <a:cxnSpLocks/>
          </p:cNvCxnSpPr>
          <p:nvPr/>
        </p:nvCxnSpPr>
        <p:spPr>
          <a:xfrm>
            <a:off x="7488297" y="4463145"/>
            <a:ext cx="4292425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24871CFF-F420-E74D-8F1B-5A0C89DAAE2C}"/>
              </a:ext>
            </a:extLst>
          </p:cNvPr>
          <p:cNvCxnSpPr>
            <a:cxnSpLocks/>
          </p:cNvCxnSpPr>
          <p:nvPr/>
        </p:nvCxnSpPr>
        <p:spPr>
          <a:xfrm>
            <a:off x="3337851" y="5113174"/>
            <a:ext cx="0" cy="37640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0DA19C27-60A5-A04B-AD20-0DA92799B636}"/>
              </a:ext>
            </a:extLst>
          </p:cNvPr>
          <p:cNvCxnSpPr>
            <a:cxnSpLocks/>
          </p:cNvCxnSpPr>
          <p:nvPr/>
        </p:nvCxnSpPr>
        <p:spPr>
          <a:xfrm flipV="1">
            <a:off x="3337851" y="5464694"/>
            <a:ext cx="6368259" cy="933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1A5A1D6A-63E3-9C48-9C8A-D83358FE8052}"/>
              </a:ext>
            </a:extLst>
          </p:cNvPr>
          <p:cNvCxnSpPr>
            <a:cxnSpLocks/>
          </p:cNvCxnSpPr>
          <p:nvPr/>
        </p:nvCxnSpPr>
        <p:spPr>
          <a:xfrm>
            <a:off x="9706110" y="4463145"/>
            <a:ext cx="0" cy="102474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40045321-1F00-3141-92A0-FA98724D6901}"/>
              </a:ext>
            </a:extLst>
          </p:cNvPr>
          <p:cNvCxnSpPr>
            <a:cxnSpLocks/>
          </p:cNvCxnSpPr>
          <p:nvPr/>
        </p:nvCxnSpPr>
        <p:spPr>
          <a:xfrm>
            <a:off x="6478934" y="5487888"/>
            <a:ext cx="0" cy="43943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93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63D17-8469-154F-9D79-D813BD5B6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framework for multiplexed image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E9283E-43E0-1B4A-B2E7-41D1FB1A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6</a:t>
            </a:fld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21AB71-CA16-5F44-8BCA-9DADB86CB01F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E175104-691C-1E42-A0A9-0BBF83456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560" y="1830213"/>
            <a:ext cx="11170920" cy="4526131"/>
          </a:xfrm>
        </p:spPr>
        <p:txBody>
          <a:bodyPr>
            <a:normAutofit lnSpcReduction="10000"/>
          </a:bodyPr>
          <a:lstStyle/>
          <a:p>
            <a:r>
              <a:rPr lang="en-GB" sz="2400" dirty="0">
                <a:latin typeface="+mj-lt"/>
              </a:rPr>
              <a:t>Multi-channel image processing via </a:t>
            </a:r>
            <a:r>
              <a:rPr lang="en-GB" sz="2400" dirty="0">
                <a:latin typeface="Consolas" panose="020B0609020204030204" pitchFamily="49" charset="0"/>
                <a:cs typeface="Consolas" panose="020B0609020204030204" pitchFamily="49" charset="0"/>
              </a:rPr>
              <a:t>steinbock</a:t>
            </a:r>
          </a:p>
          <a:p>
            <a:endParaRPr lang="en-GB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GB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sz="2400" dirty="0">
                <a:latin typeface="+mj-lt"/>
              </a:rPr>
              <a:t>Multi-channel image visualization via </a:t>
            </a:r>
            <a:r>
              <a:rPr lang="en-GB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napari</a:t>
            </a:r>
            <a:r>
              <a:rPr lang="en-GB" sz="240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GB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napari-imc</a:t>
            </a:r>
            <a:endParaRPr lang="en-GB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GB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GB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sz="2400" dirty="0">
                <a:latin typeface="+mj-lt"/>
                <a:cs typeface="Consolas" panose="020B0609020204030204" pitchFamily="49" charset="0"/>
              </a:rPr>
              <a:t>Multi-channel and mask visualization via </a:t>
            </a:r>
            <a:r>
              <a:rPr lang="en-GB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cytomapper</a:t>
            </a:r>
            <a:endParaRPr lang="en-GB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GB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GB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sz="2400" dirty="0">
                <a:latin typeface="+mj-lt"/>
                <a:cs typeface="Consolas" panose="020B0609020204030204" pitchFamily="49" charset="0"/>
              </a:rPr>
              <a:t>Spatial visualization and analysis via </a:t>
            </a:r>
            <a:r>
              <a:rPr lang="en-GB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imcRtools</a:t>
            </a:r>
            <a:r>
              <a:rPr lang="en-GB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endParaRPr lang="en-GB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GB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21B53A-70C8-FD48-A5A5-03A51CD29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5106" y="1463514"/>
            <a:ext cx="1076908" cy="1076908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C132398-B598-B744-9E55-B95895794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836" y="1630493"/>
            <a:ext cx="74295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ocker Logos | Docker">
            <a:extLst>
              <a:ext uri="{FF2B5EF4-FFF2-40B4-BE49-F238E27FC236}">
                <a16:creationId xmlns:a16="http://schemas.microsoft.com/office/drawing/2014/main" id="{F842139B-C863-FC44-BDCC-32214005B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891" y="1624778"/>
            <a:ext cx="1052162" cy="75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B86B9FC2-F677-234C-B948-013822A9E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9960" y="1681293"/>
            <a:ext cx="641350" cy="6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9CB010-3E41-A443-96E1-AA1543730C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7403" y="3950724"/>
            <a:ext cx="1017555" cy="1173471"/>
          </a:xfrm>
          <a:prstGeom prst="rect">
            <a:avLst/>
          </a:prstGeom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9B2CA88C-0EEB-6543-AF24-B65731984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895" y="4922977"/>
            <a:ext cx="848636" cy="65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06B82D-B0A4-CB43-A3AD-59CF55CD73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1231" y="5221987"/>
            <a:ext cx="1009899" cy="1164642"/>
          </a:xfrm>
          <a:prstGeom prst="rect">
            <a:avLst/>
          </a:prstGeom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08D184A7-F786-224C-8D64-85A4DB900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732" y="4922977"/>
            <a:ext cx="2288857" cy="65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apari — napari">
            <a:extLst>
              <a:ext uri="{FF2B5EF4-FFF2-40B4-BE49-F238E27FC236}">
                <a16:creationId xmlns:a16="http://schemas.microsoft.com/office/drawing/2014/main" id="{C295BD9B-BB80-C844-BCE4-F567949CA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6309" y="2814127"/>
            <a:ext cx="937905" cy="936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446B7BB6-6C77-AA41-8084-3492C5D19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5372" y="2908117"/>
            <a:ext cx="74295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630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FACCD-01A9-6A48-8E9E-C0EA9C4DA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framework for multiplexed image analysis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5FBC25-7159-A143-BD2E-7FAD3AA83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5" y="1543271"/>
            <a:ext cx="6218637" cy="512842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D8B18-C8AF-9345-A99F-90BD29BC0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7</a:t>
            </a:fld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E06F556-A3B9-5742-9224-D0E2FFC2DE2B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D06F1F-CBCA-8342-BB5F-2411FE20FC9D}"/>
              </a:ext>
            </a:extLst>
          </p:cNvPr>
          <p:cNvGrpSpPr/>
          <p:nvPr/>
        </p:nvGrpSpPr>
        <p:grpSpPr>
          <a:xfrm>
            <a:off x="7388087" y="1543271"/>
            <a:ext cx="4387795" cy="2591407"/>
            <a:chOff x="7388087" y="1543271"/>
            <a:chExt cx="4387795" cy="259140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0D34712-1E4F-C94F-B1AC-479C1BDFBB36}"/>
                </a:ext>
              </a:extLst>
            </p:cNvPr>
            <p:cNvSpPr/>
            <p:nvPr/>
          </p:nvSpPr>
          <p:spPr>
            <a:xfrm>
              <a:off x="7561690" y="1543271"/>
              <a:ext cx="4214192" cy="259140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DE6E9A0-6E5D-0540-AE48-C355786A3076}"/>
                </a:ext>
              </a:extLst>
            </p:cNvPr>
            <p:cNvSpPr/>
            <p:nvPr/>
          </p:nvSpPr>
          <p:spPr>
            <a:xfrm>
              <a:off x="7388087" y="1731861"/>
              <a:ext cx="2066014" cy="7533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ADEC122F-9C9A-F94B-ACA7-770DD4324861}"/>
              </a:ext>
            </a:extLst>
          </p:cNvPr>
          <p:cNvSpPr/>
          <p:nvPr/>
        </p:nvSpPr>
        <p:spPr>
          <a:xfrm>
            <a:off x="5398936" y="2759103"/>
            <a:ext cx="2162754" cy="1375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E60C08-82D5-834F-82B8-5AD28D101B1A}"/>
              </a:ext>
            </a:extLst>
          </p:cNvPr>
          <p:cNvSpPr/>
          <p:nvPr/>
        </p:nvSpPr>
        <p:spPr>
          <a:xfrm>
            <a:off x="5426766" y="4134678"/>
            <a:ext cx="6349116" cy="25867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04C100-84EA-0543-8E32-74B2FF229243}"/>
              </a:ext>
            </a:extLst>
          </p:cNvPr>
          <p:cNvSpPr txBox="1"/>
          <p:nvPr/>
        </p:nvSpPr>
        <p:spPr>
          <a:xfrm>
            <a:off x="164191" y="1556665"/>
            <a:ext cx="5678542" cy="43428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+mj-lt"/>
              </a:rPr>
              <a:t>Requirement: </a:t>
            </a:r>
            <a:r>
              <a:rPr lang="en-GB" dirty="0">
                <a:latin typeface="+mj-lt"/>
              </a:rPr>
              <a:t>multi-channel images</a:t>
            </a:r>
          </a:p>
          <a:p>
            <a:endParaRPr lang="en-GB" dirty="0"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dirty="0">
                <a:latin typeface="+mj-lt"/>
              </a:rPr>
              <a:t>Interactive visualization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dirty="0">
                <a:latin typeface="+mj-lt"/>
              </a:rPr>
              <a:t>Pre-process modality specific image files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dirty="0">
                <a:latin typeface="+mj-lt"/>
              </a:rPr>
              <a:t>Segment images (e.g. cell segmentation)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dirty="0">
                <a:latin typeface="+mj-lt"/>
              </a:rPr>
              <a:t>Extract cell-specific features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dirty="0">
                <a:latin typeface="+mj-lt"/>
              </a:rPr>
              <a:t>Read-in images and segmentation masks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dirty="0">
                <a:latin typeface="+mj-lt"/>
              </a:rPr>
              <a:t>Read in single-cell data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dirty="0">
                <a:latin typeface="+mj-lt"/>
              </a:rPr>
              <a:t>Perform single-cell data analysis (e.g. cell phenotyping)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dirty="0">
                <a:latin typeface="+mj-lt"/>
              </a:rPr>
              <a:t>Visualize cells and interactions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dirty="0">
                <a:latin typeface="+mj-lt"/>
              </a:rPr>
              <a:t>Perform spatial analysis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9A6B3E-94D9-9646-8A0D-9DF4DF811F54}"/>
              </a:ext>
            </a:extLst>
          </p:cNvPr>
          <p:cNvSpPr txBox="1"/>
          <p:nvPr/>
        </p:nvSpPr>
        <p:spPr>
          <a:xfrm>
            <a:off x="127270" y="6159318"/>
            <a:ext cx="512672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Jonas </a:t>
            </a:r>
            <a:r>
              <a:rPr lang="en-GB" sz="1100" dirty="0" err="1"/>
              <a:t>Windhager</a:t>
            </a:r>
            <a:r>
              <a:rPr lang="en-GB" sz="1100" dirty="0"/>
              <a:t>, Bernd </a:t>
            </a:r>
            <a:r>
              <a:rPr lang="en-GB" sz="1100" dirty="0" err="1"/>
              <a:t>Bodenmiller</a:t>
            </a:r>
            <a:r>
              <a:rPr lang="en-GB" sz="1100" dirty="0"/>
              <a:t>, Nils Eling </a:t>
            </a:r>
          </a:p>
          <a:p>
            <a:r>
              <a:rPr lang="en-GB" sz="1100" dirty="0"/>
              <a:t>An end-to-end workflow for multiplexed image processing and analysis. </a:t>
            </a:r>
            <a:r>
              <a:rPr lang="en-GB" sz="1100" dirty="0" err="1"/>
              <a:t>bioRxiv</a:t>
            </a:r>
            <a:r>
              <a:rPr lang="en-GB" sz="1100" dirty="0"/>
              <a:t> (2021)</a:t>
            </a:r>
          </a:p>
          <a:p>
            <a:r>
              <a:rPr lang="en-GB" sz="1100" dirty="0">
                <a:hlinkClick r:id="rId3"/>
              </a:rPr>
              <a:t>https://bodenmillergroup.github.io/IMCWorkflow/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44833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DEF00-F41C-3B47-8639-D91C01CBE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Consolas" panose="020B0609020204030204" pitchFamily="49" charset="0"/>
                <a:cs typeface="Consolas" panose="020B0609020204030204" pitchFamily="49" charset="0"/>
              </a:rPr>
              <a:t>napari</a:t>
            </a:r>
            <a:r>
              <a:rPr lang="en-GB" dirty="0"/>
              <a:t>/</a:t>
            </a:r>
            <a:r>
              <a:rPr lang="en-GB" dirty="0" err="1">
                <a:latin typeface="Consolas" panose="020B0609020204030204" pitchFamily="49" charset="0"/>
                <a:cs typeface="Consolas" panose="020B0609020204030204" pitchFamily="49" charset="0"/>
              </a:rPr>
              <a:t>napari-imc</a:t>
            </a:r>
            <a:r>
              <a:rPr lang="en-GB" dirty="0"/>
              <a:t> for image viewing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2E652-0C82-9547-83EA-C8EBD7A77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8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2E6B23-4DE9-4C4C-A686-153C9E6444F1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napari-imc" descr="napari-imc">
            <a:hlinkClick r:id="" action="ppaction://media"/>
            <a:extLst>
              <a:ext uri="{FF2B5EF4-FFF2-40B4-BE49-F238E27FC236}">
                <a16:creationId xmlns:a16="http://schemas.microsoft.com/office/drawing/2014/main" id="{C1E36E05-F7E2-DE47-9DEF-54AE7BD91A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61198" y="1529900"/>
            <a:ext cx="8269604" cy="46516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9D9BDD-DB2B-7143-96A6-B4B014565D98}"/>
              </a:ext>
            </a:extLst>
          </p:cNvPr>
          <p:cNvSpPr txBox="1"/>
          <p:nvPr/>
        </p:nvSpPr>
        <p:spPr>
          <a:xfrm>
            <a:off x="128016" y="6352143"/>
            <a:ext cx="4079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Imaging mass cytometry-specific use case</a:t>
            </a:r>
          </a:p>
        </p:txBody>
      </p:sp>
      <p:sp>
        <p:nvSpPr>
          <p:cNvPr id="10" name="Rectangle 9">
            <a:hlinkClick r:id="rId5"/>
            <a:extLst>
              <a:ext uri="{FF2B5EF4-FFF2-40B4-BE49-F238E27FC236}">
                <a16:creationId xmlns:a16="http://schemas.microsoft.com/office/drawing/2014/main" id="{BC3D6C42-55F7-3847-B6E4-D13D732F1E6A}"/>
              </a:ext>
            </a:extLst>
          </p:cNvPr>
          <p:cNvSpPr/>
          <p:nvPr/>
        </p:nvSpPr>
        <p:spPr>
          <a:xfrm>
            <a:off x="6068170" y="6352143"/>
            <a:ext cx="4882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+mj-lt"/>
                <a:hlinkClick r:id="rId5"/>
              </a:rPr>
              <a:t>https://</a:t>
            </a:r>
            <a:r>
              <a:rPr lang="en-GB" dirty="0" err="1">
                <a:latin typeface="+mj-lt"/>
                <a:hlinkClick r:id="rId5"/>
              </a:rPr>
              <a:t>github.com</a:t>
            </a:r>
            <a:r>
              <a:rPr lang="en-GB" dirty="0">
                <a:latin typeface="+mj-lt"/>
                <a:hlinkClick r:id="rId5"/>
              </a:rPr>
              <a:t>/</a:t>
            </a:r>
            <a:r>
              <a:rPr lang="en-GB" dirty="0" err="1">
                <a:latin typeface="+mj-lt"/>
                <a:hlinkClick r:id="rId5"/>
              </a:rPr>
              <a:t>BodenmillerGroup</a:t>
            </a:r>
            <a:r>
              <a:rPr lang="en-GB" dirty="0">
                <a:latin typeface="+mj-lt"/>
                <a:hlinkClick r:id="rId5"/>
              </a:rPr>
              <a:t>/</a:t>
            </a:r>
            <a:r>
              <a:rPr lang="en-GB" dirty="0" err="1">
                <a:latin typeface="+mj-lt"/>
                <a:hlinkClick r:id="rId5"/>
              </a:rPr>
              <a:t>napari-imc</a:t>
            </a:r>
            <a:endParaRPr lang="en-GB" dirty="0">
              <a:latin typeface="+mj-lt"/>
            </a:endParaRPr>
          </a:p>
        </p:txBody>
      </p:sp>
      <p:pic>
        <p:nvPicPr>
          <p:cNvPr id="1026" name="Picture 2" descr="CZI LOGO - Surge Institute">
            <a:extLst>
              <a:ext uri="{FF2B5EF4-FFF2-40B4-BE49-F238E27FC236}">
                <a16:creationId xmlns:a16="http://schemas.microsoft.com/office/drawing/2014/main" id="{BCCA6D8C-2805-9C4E-9261-A38EC53B4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052" y="354325"/>
            <a:ext cx="1872298" cy="84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me - napari">
            <a:extLst>
              <a:ext uri="{FF2B5EF4-FFF2-40B4-BE49-F238E27FC236}">
                <a16:creationId xmlns:a16="http://schemas.microsoft.com/office/drawing/2014/main" id="{8E510DE7-95DB-E540-BC21-B753D4DA1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35" y="1529900"/>
            <a:ext cx="629392" cy="62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92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6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F8302-25AE-C644-8400-69F319311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steinbock</a:t>
            </a:r>
            <a:r>
              <a:rPr lang="en-GB" dirty="0"/>
              <a:t> for image processing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738D3-769B-D44D-8DDC-3C74F7AD4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CEA9-B78F-524C-BE6B-66C1B05773A8}" type="slidenum">
              <a:rPr lang="en-GB" smtClean="0"/>
              <a:t>9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57CD61-F4A3-D549-9D11-3A2668723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2369" y="2126860"/>
            <a:ext cx="7705227" cy="357266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C2AD107-1A71-684D-A744-DF683A5C9110}"/>
              </a:ext>
            </a:extLst>
          </p:cNvPr>
          <p:cNvCxnSpPr>
            <a:cxnSpLocks/>
          </p:cNvCxnSpPr>
          <p:nvPr/>
        </p:nvCxnSpPr>
        <p:spPr>
          <a:xfrm>
            <a:off x="-55659" y="1391479"/>
            <a:ext cx="12247659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04CE664-FDE6-0643-A154-B7A282C0CEE4}"/>
              </a:ext>
            </a:extLst>
          </p:cNvPr>
          <p:cNvSpPr txBox="1"/>
          <p:nvPr/>
        </p:nvSpPr>
        <p:spPr>
          <a:xfrm>
            <a:off x="180482" y="6317896"/>
            <a:ext cx="4772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  <a:hlinkClick r:id="rId3"/>
              </a:rPr>
              <a:t>https://</a:t>
            </a:r>
            <a:r>
              <a:rPr lang="en-GB" dirty="0" err="1">
                <a:latin typeface="+mj-lt"/>
                <a:hlinkClick r:id="rId3"/>
              </a:rPr>
              <a:t>github.com</a:t>
            </a:r>
            <a:r>
              <a:rPr lang="en-GB" dirty="0">
                <a:latin typeface="+mj-lt"/>
                <a:hlinkClick r:id="rId3"/>
              </a:rPr>
              <a:t>/</a:t>
            </a:r>
            <a:r>
              <a:rPr lang="en-GB" dirty="0" err="1">
                <a:latin typeface="+mj-lt"/>
                <a:hlinkClick r:id="rId3"/>
              </a:rPr>
              <a:t>BodenmillerGroup</a:t>
            </a:r>
            <a:r>
              <a:rPr lang="en-GB" dirty="0">
                <a:latin typeface="+mj-lt"/>
                <a:hlinkClick r:id="rId3"/>
              </a:rPr>
              <a:t>/steinbock</a:t>
            </a:r>
            <a:endParaRPr lang="en-GB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5863C1-84EB-6142-95BE-16209C7E9A09}"/>
              </a:ext>
            </a:extLst>
          </p:cNvPr>
          <p:cNvSpPr txBox="1"/>
          <p:nvPr/>
        </p:nvSpPr>
        <p:spPr>
          <a:xfrm>
            <a:off x="180482" y="1949515"/>
            <a:ext cx="3888693" cy="39273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+mj-lt"/>
              </a:rPr>
              <a:t>Framework of tools for:</a:t>
            </a:r>
          </a:p>
          <a:p>
            <a:endParaRPr lang="en-GB" dirty="0"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Multi-channel image pre-processing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Image segmentation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Feature extraction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Data export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+mj-lt"/>
            </a:endParaRPr>
          </a:p>
          <a:p>
            <a:r>
              <a:rPr lang="en-GB" b="1" dirty="0">
                <a:latin typeface="+mj-lt"/>
              </a:rPr>
              <a:t>Usable as:</a:t>
            </a:r>
          </a:p>
          <a:p>
            <a:endParaRPr lang="en-GB" dirty="0"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Python package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Command-line interface (via docker)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F12AE6-D98B-B24F-8DBC-DCB7BF7AA26D}"/>
              </a:ext>
            </a:extLst>
          </p:cNvPr>
          <p:cNvSpPr txBox="1"/>
          <p:nvPr/>
        </p:nvSpPr>
        <p:spPr>
          <a:xfrm>
            <a:off x="5281127" y="6317896"/>
            <a:ext cx="5043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Docs: </a:t>
            </a:r>
            <a:r>
              <a:rPr lang="en-GB" dirty="0">
                <a:latin typeface="+mj-lt"/>
                <a:hlinkClick r:id="rId4"/>
              </a:rPr>
              <a:t>https://bodenmillergroup.github.io/steinbock</a:t>
            </a:r>
            <a:endParaRPr lang="en-GB" dirty="0">
              <a:latin typeface="+mj-lt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BE4039-83E7-6247-9685-0EE207B63D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5346" y="136525"/>
            <a:ext cx="1076908" cy="10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901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13585</TotalTime>
  <Words>1752</Words>
  <Application>Microsoft Macintosh PowerPoint</Application>
  <PresentationFormat>Widescreen</PresentationFormat>
  <Paragraphs>304</Paragraphs>
  <Slides>25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Consolas</vt:lpstr>
      <vt:lpstr>Futura Medium</vt:lpstr>
      <vt:lpstr>Wingdings</vt:lpstr>
      <vt:lpstr>Office Theme</vt:lpstr>
      <vt:lpstr>Visualization and analysis of highly multiplexed imaging data </vt:lpstr>
      <vt:lpstr>Highly multiplexed imaging</vt:lpstr>
      <vt:lpstr>Highly multiplexed imaging</vt:lpstr>
      <vt:lpstr>Highly multiplexed imaging</vt:lpstr>
      <vt:lpstr>Common data types</vt:lpstr>
      <vt:lpstr>A framework for multiplexed image analysis</vt:lpstr>
      <vt:lpstr>A framework for multiplexed image analysis</vt:lpstr>
      <vt:lpstr>napari/napari-imc for image viewing</vt:lpstr>
      <vt:lpstr>steinbock for image processing</vt:lpstr>
      <vt:lpstr>steinbock for image processing</vt:lpstr>
      <vt:lpstr>Multiplexed imaging data in </vt:lpstr>
      <vt:lpstr>cytomapper for image visualization</vt:lpstr>
      <vt:lpstr>Architecture</vt:lpstr>
      <vt:lpstr>Architecture</vt:lpstr>
      <vt:lpstr>Segmentation quality control</vt:lpstr>
      <vt:lpstr>Visualizing selected cells</vt:lpstr>
      <vt:lpstr>Gating and interactive visualization</vt:lpstr>
      <vt:lpstr>imcRtools for spatial visualization and analysis</vt:lpstr>
      <vt:lpstr>Interaction graph and visualization</vt:lpstr>
      <vt:lpstr>Neighbor aggregation and clustering</vt:lpstr>
      <vt:lpstr>Patch detection</vt:lpstr>
      <vt:lpstr>Interaction analysis</vt:lpstr>
      <vt:lpstr>Next steps</vt:lpstr>
      <vt:lpstr>Open challenges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Nils Eling</dc:creator>
  <cp:lastModifiedBy>Nils Eling</cp:lastModifiedBy>
  <cp:revision>127</cp:revision>
  <dcterms:created xsi:type="dcterms:W3CDTF">2021-12-06T09:06:53Z</dcterms:created>
  <dcterms:modified xsi:type="dcterms:W3CDTF">2022-03-28T13:53:48Z</dcterms:modified>
</cp:coreProperties>
</file>