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 showSpecialPlsOnTitleSld="0">
  <p:sldMasterIdLst>
    <p:sldMasterId id="2147483671" r:id="rId3"/>
    <p:sldMasterId id="214748367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799" cy="4651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651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330200" y="696912"/>
            <a:ext cx="6197600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416425"/>
            <a:ext cx="5486399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60"/>
              </a:spcBef>
              <a:spcAft>
                <a:spcPts val="0"/>
              </a:spcAft>
              <a:buChar char="●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0"/>
              </a:spcAft>
              <a:buChar char="○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Char char="■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60"/>
              </a:spcBef>
              <a:spcAft>
                <a:spcPts val="0"/>
              </a:spcAft>
              <a:buChar char="●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60"/>
              </a:spcBef>
              <a:spcAft>
                <a:spcPts val="0"/>
              </a:spcAft>
              <a:buChar char="○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Char char="■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Char char="●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Char char="○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Char char="■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829675"/>
            <a:ext cx="2971799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829675"/>
            <a:ext cx="2971799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Shape 138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Shape 146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Shape 152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59" name="Shape 159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65" name="Shape 165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72" name="Shape 172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78" name="Shape 178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79" name="Shape 179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86" name="Shape 186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92" name="Shape 192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93" name="Shape 193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200" name="Shape 200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06" name="Shape 206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Shape 207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213" name="Shape 213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19" name="Shape 219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Shape 220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26" name="Shape 226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227" name="Shape 227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3" name="Shape 233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Shape 240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45" name="Shape 245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Shape 246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51" name="Shape 251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Shape 252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58" name="Shape 258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Shape 259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66" name="Shape 266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Shape 267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74" name="Shape 274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Shape 275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82" name="Shape 282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Shape 283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90" name="Shape 290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Shape 291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296" name="Shape 296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4873" lvl="0" marL="224873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Shape 297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03" name="Shape 303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Shape 304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10" name="Shape 310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Shape 311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16" name="Shape 316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Shape 317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23" name="Shape 323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Shape 324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31" name="Shape 331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Shape 332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37" name="Shape 337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Shape 338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44" name="Shape 344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Shape 345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51" name="Shape 351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Shape 352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58" name="Shape 358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Shape 359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4" name="Shape 364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2" name="Shape 372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7" name="Shape 377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2" name="Shape 382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87" name="Shape 387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Shape 388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/>
          <p:nvPr>
            <p:ph idx="2" type="sldImg"/>
          </p:nvPr>
        </p:nvSpPr>
        <p:spPr>
          <a:xfrm>
            <a:off x="330200" y="696912"/>
            <a:ext cx="6197700" cy="34863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400" name="Shape 400"/>
          <p:cNvSpPr txBox="1"/>
          <p:nvPr>
            <p:ph idx="1" type="body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24873" lvl="0" marL="22487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Shape 401"/>
          <p:cNvSpPr txBox="1"/>
          <p:nvPr>
            <p:ph idx="12" type="sldNum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5" name="Shape 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har char="●"/>
              <a:defRPr/>
            </a:lvl1pPr>
            <a:lvl2pPr lvl="1">
              <a:spcBef>
                <a:spcPts val="0"/>
              </a:spcBef>
              <a:buChar char="○"/>
              <a:defRPr/>
            </a:lvl2pPr>
            <a:lvl3pPr lvl="2">
              <a:spcBef>
                <a:spcPts val="0"/>
              </a:spcBef>
              <a:buChar char="■"/>
              <a:defRPr/>
            </a:lvl3pPr>
            <a:lvl4pPr lvl="3">
              <a:spcBef>
                <a:spcPts val="0"/>
              </a:spcBef>
              <a:buChar char="●"/>
              <a:defRPr/>
            </a:lvl4pPr>
            <a:lvl5pPr lvl="4">
              <a:spcBef>
                <a:spcPts val="0"/>
              </a:spcBef>
              <a:buChar char="○"/>
              <a:defRPr/>
            </a:lvl5pPr>
            <a:lvl6pPr lvl="5">
              <a:spcBef>
                <a:spcPts val="0"/>
              </a:spcBef>
              <a:buChar char="■"/>
              <a:defRPr/>
            </a:lvl6pPr>
            <a:lvl7pPr lvl="6">
              <a:spcBef>
                <a:spcPts val="0"/>
              </a:spcBef>
              <a:buChar char="●"/>
              <a:defRPr/>
            </a:lvl7pPr>
            <a:lvl8pPr lvl="7">
              <a:spcBef>
                <a:spcPts val="0"/>
              </a:spcBef>
              <a:buChar char="○"/>
              <a:defRPr/>
            </a:lvl8pPr>
            <a:lvl9pPr lvl="8">
              <a:spcBef>
                <a:spcPts val="0"/>
              </a:spcBef>
              <a:buChar char="■"/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buChar char="●"/>
              <a:defRPr sz="1400"/>
            </a:lvl1pPr>
            <a:lvl2pPr lvl="1">
              <a:spcBef>
                <a:spcPts val="0"/>
              </a:spcBef>
              <a:buSzPct val="100000"/>
              <a:buChar char="○"/>
              <a:defRPr sz="1200"/>
            </a:lvl2pPr>
            <a:lvl3pPr lvl="2">
              <a:spcBef>
                <a:spcPts val="0"/>
              </a:spcBef>
              <a:buSzPct val="100000"/>
              <a:buChar char="■"/>
              <a:defRPr sz="1200"/>
            </a:lvl3pPr>
            <a:lvl4pPr lvl="3">
              <a:spcBef>
                <a:spcPts val="0"/>
              </a:spcBef>
              <a:buSzPct val="100000"/>
              <a:buChar char="●"/>
              <a:defRPr sz="1200"/>
            </a:lvl4pPr>
            <a:lvl5pPr lvl="4">
              <a:spcBef>
                <a:spcPts val="0"/>
              </a:spcBef>
              <a:buSzPct val="100000"/>
              <a:buChar char="○"/>
              <a:defRPr sz="1200"/>
            </a:lvl5pPr>
            <a:lvl6pPr lvl="5">
              <a:spcBef>
                <a:spcPts val="0"/>
              </a:spcBef>
              <a:buSzPct val="100000"/>
              <a:buChar char="■"/>
              <a:defRPr sz="1200"/>
            </a:lvl6pPr>
            <a:lvl7pPr lvl="6">
              <a:spcBef>
                <a:spcPts val="0"/>
              </a:spcBef>
              <a:buSzPct val="100000"/>
              <a:buChar char="●"/>
              <a:defRPr sz="1200"/>
            </a:lvl7pPr>
            <a:lvl8pPr lvl="7">
              <a:spcBef>
                <a:spcPts val="0"/>
              </a:spcBef>
              <a:buSzPct val="100000"/>
              <a:buChar char="○"/>
              <a:defRPr sz="1200"/>
            </a:lvl8pPr>
            <a:lvl9pPr lvl="8">
              <a:spcBef>
                <a:spcPts val="0"/>
              </a:spcBef>
              <a:buSzPct val="100000"/>
              <a:buChar char="■"/>
              <a:defRPr sz="1200"/>
            </a:lvl9pPr>
          </a:lstStyle>
          <a:p/>
        </p:txBody>
      </p:sp>
      <p:sp>
        <p:nvSpPr>
          <p:cNvPr id="27" name="Shape 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buChar char="●"/>
              <a:defRPr sz="1400"/>
            </a:lvl1pPr>
            <a:lvl2pPr lvl="1">
              <a:spcBef>
                <a:spcPts val="0"/>
              </a:spcBef>
              <a:buSzPct val="100000"/>
              <a:buChar char="○"/>
              <a:defRPr sz="1200"/>
            </a:lvl2pPr>
            <a:lvl3pPr lvl="2">
              <a:spcBef>
                <a:spcPts val="0"/>
              </a:spcBef>
              <a:buSzPct val="100000"/>
              <a:buChar char="■"/>
              <a:defRPr sz="1200"/>
            </a:lvl3pPr>
            <a:lvl4pPr lvl="3">
              <a:spcBef>
                <a:spcPts val="0"/>
              </a:spcBef>
              <a:buSzPct val="100000"/>
              <a:buChar char="●"/>
              <a:defRPr sz="1200"/>
            </a:lvl4pPr>
            <a:lvl5pPr lvl="4">
              <a:spcBef>
                <a:spcPts val="0"/>
              </a:spcBef>
              <a:buSzPct val="100000"/>
              <a:buChar char="○"/>
              <a:defRPr sz="1200"/>
            </a:lvl5pPr>
            <a:lvl6pPr lvl="5">
              <a:spcBef>
                <a:spcPts val="0"/>
              </a:spcBef>
              <a:buSzPct val="100000"/>
              <a:buChar char="■"/>
              <a:defRPr sz="1200"/>
            </a:lvl6pPr>
            <a:lvl7pPr lvl="6">
              <a:spcBef>
                <a:spcPts val="0"/>
              </a:spcBef>
              <a:buSzPct val="100000"/>
              <a:buChar char="●"/>
              <a:defRPr sz="1200"/>
            </a:lvl7pPr>
            <a:lvl8pPr lvl="7">
              <a:spcBef>
                <a:spcPts val="0"/>
              </a:spcBef>
              <a:buSzPct val="100000"/>
              <a:buChar char="○"/>
              <a:defRPr sz="1200"/>
            </a:lvl8pPr>
            <a:lvl9pPr lvl="8">
              <a:spcBef>
                <a:spcPts val="0"/>
              </a:spcBef>
              <a:buSzPct val="100000"/>
              <a:buChar char="■"/>
              <a:defRPr sz="1200"/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buChar char="●"/>
              <a:defRPr sz="1200"/>
            </a:lvl1pPr>
            <a:lvl2pPr lvl="1">
              <a:spcBef>
                <a:spcPts val="0"/>
              </a:spcBef>
              <a:buSzPct val="100000"/>
              <a:buChar char="○"/>
              <a:defRPr sz="1200"/>
            </a:lvl2pPr>
            <a:lvl3pPr lvl="2">
              <a:spcBef>
                <a:spcPts val="0"/>
              </a:spcBef>
              <a:buSzPct val="100000"/>
              <a:buChar char="■"/>
              <a:defRPr sz="1200"/>
            </a:lvl3pPr>
            <a:lvl4pPr lvl="3">
              <a:spcBef>
                <a:spcPts val="0"/>
              </a:spcBef>
              <a:buSzPct val="100000"/>
              <a:buChar char="●"/>
              <a:defRPr sz="1200"/>
            </a:lvl4pPr>
            <a:lvl5pPr lvl="4">
              <a:spcBef>
                <a:spcPts val="0"/>
              </a:spcBef>
              <a:buSzPct val="100000"/>
              <a:buChar char="○"/>
              <a:defRPr sz="1200"/>
            </a:lvl5pPr>
            <a:lvl6pPr lvl="5">
              <a:spcBef>
                <a:spcPts val="0"/>
              </a:spcBef>
              <a:buSzPct val="100000"/>
              <a:buChar char="■"/>
              <a:defRPr sz="1200"/>
            </a:lvl6pPr>
            <a:lvl7pPr lvl="6">
              <a:spcBef>
                <a:spcPts val="0"/>
              </a:spcBef>
              <a:buSzPct val="100000"/>
              <a:buChar char="●"/>
              <a:defRPr sz="1200"/>
            </a:lvl7pPr>
            <a:lvl8pPr lvl="7">
              <a:spcBef>
                <a:spcPts val="0"/>
              </a:spcBef>
              <a:buSzPct val="100000"/>
              <a:buChar char="○"/>
              <a:defRPr sz="1200"/>
            </a:lvl8pPr>
            <a:lvl9pPr lvl="8">
              <a:spcBef>
                <a:spcPts val="0"/>
              </a:spcBef>
              <a:buSzPct val="100000"/>
              <a:buChar char="■"/>
              <a:defRPr sz="1200"/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" name="Shape 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42" name="Shape 4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43" name="Shape 4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har char="●"/>
              <a:defRPr/>
            </a:lvl1pPr>
            <a:lvl2pPr lvl="1">
              <a:spcBef>
                <a:spcPts val="0"/>
              </a:spcBef>
              <a:buChar char="○"/>
              <a:defRPr/>
            </a:lvl2pPr>
            <a:lvl3pPr lvl="2">
              <a:spcBef>
                <a:spcPts val="0"/>
              </a:spcBef>
              <a:buChar char="■"/>
              <a:defRPr/>
            </a:lvl3pPr>
            <a:lvl4pPr lvl="3">
              <a:spcBef>
                <a:spcPts val="0"/>
              </a:spcBef>
              <a:buChar char="●"/>
              <a:defRPr/>
            </a:lvl4pPr>
            <a:lvl5pPr lvl="4">
              <a:spcBef>
                <a:spcPts val="0"/>
              </a:spcBef>
              <a:buChar char="○"/>
              <a:defRPr/>
            </a:lvl5pPr>
            <a:lvl6pPr lvl="5">
              <a:spcBef>
                <a:spcPts val="0"/>
              </a:spcBef>
              <a:buChar char="■"/>
              <a:defRPr/>
            </a:lvl6pPr>
            <a:lvl7pPr lvl="6">
              <a:spcBef>
                <a:spcPts val="0"/>
              </a:spcBef>
              <a:buChar char="●"/>
              <a:defRPr/>
            </a:lvl7pPr>
            <a:lvl8pPr lvl="7">
              <a:spcBef>
                <a:spcPts val="0"/>
              </a:spcBef>
              <a:buChar char="○"/>
              <a:defRPr/>
            </a:lvl8pPr>
            <a:lvl9pPr lvl="8">
              <a:spcBef>
                <a:spcPts val="0"/>
              </a:spcBef>
              <a:buChar char="■"/>
              <a:defRPr/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●"/>
              <a:defRPr/>
            </a:lvl1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buChar char="●"/>
              <a:defRPr/>
            </a:lvl1pPr>
            <a:lvl2pPr lvl="1" algn="ctr">
              <a:spcBef>
                <a:spcPts val="0"/>
              </a:spcBef>
              <a:buChar char="○"/>
              <a:defRPr/>
            </a:lvl2pPr>
            <a:lvl3pPr lvl="2" algn="ctr">
              <a:spcBef>
                <a:spcPts val="0"/>
              </a:spcBef>
              <a:buChar char="■"/>
              <a:defRPr/>
            </a:lvl3pPr>
            <a:lvl4pPr lvl="3" algn="ctr">
              <a:spcBef>
                <a:spcPts val="0"/>
              </a:spcBef>
              <a:buChar char="●"/>
              <a:defRPr/>
            </a:lvl4pPr>
            <a:lvl5pPr lvl="4" algn="ctr">
              <a:spcBef>
                <a:spcPts val="0"/>
              </a:spcBef>
              <a:buChar char="○"/>
              <a:defRPr/>
            </a:lvl5pPr>
            <a:lvl6pPr lvl="5" algn="ctr">
              <a:spcBef>
                <a:spcPts val="0"/>
              </a:spcBef>
              <a:buChar char="■"/>
              <a:defRPr/>
            </a:lvl6pPr>
            <a:lvl7pPr lvl="6" algn="ctr">
              <a:spcBef>
                <a:spcPts val="0"/>
              </a:spcBef>
              <a:buChar char="●"/>
              <a:defRPr/>
            </a:lvl7pPr>
            <a:lvl8pPr lvl="7" algn="ctr">
              <a:spcBef>
                <a:spcPts val="0"/>
              </a:spcBef>
              <a:buChar char="○"/>
              <a:defRPr/>
            </a:lvl8pPr>
            <a:lvl9pPr lvl="8" algn="ctr">
              <a:spcBef>
                <a:spcPts val="0"/>
              </a:spcBef>
              <a:buChar char="■"/>
              <a:defRPr/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Title and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Title and Conten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ctrTitle"/>
          </p:nvPr>
        </p:nvSpPr>
        <p:spPr>
          <a:xfrm>
            <a:off x="685800" y="1597821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8" name="Shape 78"/>
          <p:cNvSpPr txBox="1"/>
          <p:nvPr>
            <p:ph idx="1" type="subTitle"/>
          </p:nvPr>
        </p:nvSpPr>
        <p:spPr>
          <a:xfrm>
            <a:off x="1371600" y="2914650"/>
            <a:ext cx="6400800" cy="13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640"/>
              </a:spcBef>
              <a:buClr>
                <a:srgbClr val="888888"/>
              </a:buClr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buClr>
                <a:srgbClr val="888888"/>
              </a:buClr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buClr>
                <a:srgbClr val="888888"/>
              </a:buClr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722312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722312" y="2180034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buClr>
                <a:srgbClr val="888888"/>
              </a:buClr>
              <a:buFont typeface="Arial"/>
              <a:buChar char="●"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360"/>
              </a:spcBef>
              <a:buClr>
                <a:srgbClr val="888888"/>
              </a:buClr>
              <a:buFont typeface="Arial"/>
              <a:buChar char="○"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20"/>
              </a:spcBef>
              <a:buClr>
                <a:srgbClr val="888888"/>
              </a:buClr>
              <a:buFont typeface="Arial"/>
              <a:buChar char="■"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280"/>
              </a:spcBef>
              <a:buClr>
                <a:srgbClr val="888888"/>
              </a:buClr>
              <a:buFont typeface="Arial"/>
              <a:buChar char="●"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280"/>
              </a:spcBef>
              <a:buClr>
                <a:srgbClr val="888888"/>
              </a:buClr>
              <a:buFont typeface="Arial"/>
              <a:buChar char="○"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280"/>
              </a:spcBef>
              <a:buClr>
                <a:srgbClr val="888888"/>
              </a:buClr>
              <a:buFont typeface="Arial"/>
              <a:buChar char="■"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280"/>
              </a:spcBef>
              <a:buClr>
                <a:srgbClr val="888888"/>
              </a:buClr>
              <a:buFont typeface="Arial"/>
              <a:buChar char="●"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280"/>
              </a:spcBef>
              <a:buClr>
                <a:srgbClr val="888888"/>
              </a:buClr>
              <a:buFont typeface="Arial"/>
              <a:buChar char="○"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280"/>
              </a:spcBef>
              <a:buClr>
                <a:srgbClr val="888888"/>
              </a:buClr>
              <a:buFont typeface="Arial"/>
              <a:buChar char="■"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Shape 87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Obj">
  <p:cSld name="Two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Shape 91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Shape 92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Shape 93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Shape 94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TxTwoObj">
  <p:cSld name="Comparis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457200" y="1151334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○"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Char char="■"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2" type="body"/>
          </p:nvPr>
        </p:nvSpPr>
        <p:spPr>
          <a:xfrm>
            <a:off x="457200" y="1631155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Shape 99"/>
          <p:cNvSpPr txBox="1"/>
          <p:nvPr>
            <p:ph idx="3" type="body"/>
          </p:nvPr>
        </p:nvSpPr>
        <p:spPr>
          <a:xfrm>
            <a:off x="4645032" y="1151334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●"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○"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Char char="■"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●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○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Char char="■"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Shape 100"/>
          <p:cNvSpPr txBox="1"/>
          <p:nvPr>
            <p:ph idx="4" type="body"/>
          </p:nvPr>
        </p:nvSpPr>
        <p:spPr>
          <a:xfrm>
            <a:off x="4645032" y="1631155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Shape 101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Shape 102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06" name="Shape 106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Shape 107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Shape 108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Tx">
  <p:cSld name="Content with Caption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x="457206" y="204787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3575050" y="204789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Shape 112"/>
          <p:cNvSpPr txBox="1"/>
          <p:nvPr>
            <p:ph idx="2" type="body"/>
          </p:nvPr>
        </p:nvSpPr>
        <p:spPr>
          <a:xfrm>
            <a:off x="457206" y="1076328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Char char="●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Char char="○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Char char="■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●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○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■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●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○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■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Shape 113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Shape 114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Shape 115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picTx">
  <p:cSld name="Picture with Caption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18" name="Shape 118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1792288" y="4025505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Char char="●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Char char="○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Char char="■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●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○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■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●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○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Char char="■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Shape 120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Shape 121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Shape 122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x">
  <p:cSld name="Title and Vertical 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 rot="5400000">
            <a:off x="2874750" y="-1217399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" name="Shape 126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Shape 127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Shape 128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itleAndTx">
  <p:cSld name="Vertical Title and 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type="title"/>
          </p:nvPr>
        </p:nvSpPr>
        <p:spPr>
          <a:xfrm rot="5400000">
            <a:off x="5463750" y="1371632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31" name="Shape 131"/>
          <p:cNvSpPr txBox="1"/>
          <p:nvPr>
            <p:ph idx="1" type="body"/>
          </p:nvPr>
        </p:nvSpPr>
        <p:spPr>
          <a:xfrm rot="5400000">
            <a:off x="1272750" y="-609567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Shape 132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Shape 133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Shape 134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buNone/>
              <a:defRPr sz="1800"/>
            </a:lvl2pPr>
            <a:lvl3pPr indent="0" lvl="2" rtl="0">
              <a:spcBef>
                <a:spcPts val="0"/>
              </a:spcBef>
              <a:buNone/>
              <a:defRPr sz="1800"/>
            </a:lvl3pPr>
            <a:lvl4pPr indent="0" lvl="3" rtl="0">
              <a:spcBef>
                <a:spcPts val="0"/>
              </a:spcBef>
              <a:buNone/>
              <a:defRPr sz="1800"/>
            </a:lvl4pPr>
            <a:lvl5pPr indent="0" lvl="4" rtl="0">
              <a:spcBef>
                <a:spcPts val="0"/>
              </a:spcBef>
              <a:buNone/>
              <a:defRPr sz="1800"/>
            </a:lvl5pPr>
            <a:lvl6pPr indent="0" lvl="5" rtl="0">
              <a:spcBef>
                <a:spcPts val="0"/>
              </a:spcBef>
              <a:buNone/>
              <a:defRPr sz="1800"/>
            </a:lvl6pPr>
            <a:lvl7pPr indent="0" lvl="6" rtl="0">
              <a:spcBef>
                <a:spcPts val="0"/>
              </a:spcBef>
              <a:buNone/>
              <a:defRPr sz="1800"/>
            </a:lvl7pPr>
            <a:lvl8pPr indent="0" lvl="7" rtl="0">
              <a:spcBef>
                <a:spcPts val="0"/>
              </a:spcBef>
              <a:buNone/>
              <a:defRPr sz="1800"/>
            </a:lvl8pPr>
            <a:lvl9pPr indent="0" lvl="8" rtl="0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0" type="dt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1" type="ftr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bioinformatics.byu.edu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osf.io/ssk3t/" TargetMode="External"/><Relationship Id="rId4" Type="http://schemas.openxmlformats.org/officeDocument/2006/relationships/image" Target="../media/image1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github.com/srp33/ShinyLearner" TargetMode="External"/><Relationship Id="rId4" Type="http://schemas.openxmlformats.org/officeDocument/2006/relationships/image" Target="../media/image1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3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9.png"/><Relationship Id="rId4" Type="http://schemas.openxmlformats.org/officeDocument/2006/relationships/image" Target="../media/image20.jpg"/><Relationship Id="rId5" Type="http://schemas.openxmlformats.org/officeDocument/2006/relationships/image" Target="../media/image18.png"/><Relationship Id="rId6" Type="http://schemas.openxmlformats.org/officeDocument/2006/relationships/image" Target="../media/image2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idx="1" type="body"/>
          </p:nvPr>
        </p:nvSpPr>
        <p:spPr>
          <a:xfrm>
            <a:off x="303175" y="442898"/>
            <a:ext cx="8551500" cy="22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ctr"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b="1" lang="en-US" sz="3600">
                <a:solidFill>
                  <a:srgbClr val="073763"/>
                </a:solidFill>
                <a:latin typeface="Consolas"/>
                <a:ea typeface="Consolas"/>
                <a:cs typeface="Consolas"/>
                <a:sym typeface="Consolas"/>
              </a:rPr>
              <a:t> Comprehensive benchmark of supervised-learning algorithms for predicting cancer states</a:t>
            </a:r>
          </a:p>
        </p:txBody>
      </p:sp>
      <p:pic>
        <p:nvPicPr>
          <p:cNvPr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4147" y="3322497"/>
            <a:ext cx="1715850" cy="171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Shape 142"/>
          <p:cNvSpPr txBox="1"/>
          <p:nvPr>
            <p:ph idx="1" type="body"/>
          </p:nvPr>
        </p:nvSpPr>
        <p:spPr>
          <a:xfrm>
            <a:off x="575050" y="3250474"/>
            <a:ext cx="8050500" cy="11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ctr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073763"/>
                </a:solidFill>
                <a:latin typeface="Consolas"/>
                <a:ea typeface="Consolas"/>
                <a:cs typeface="Consolas"/>
                <a:sym typeface="Consolas"/>
              </a:rPr>
              <a:t>Stephen R. Piccolo</a:t>
            </a:r>
            <a:br>
              <a:rPr lang="en-US" sz="2800">
                <a:solidFill>
                  <a:srgbClr val="07376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2800">
                <a:solidFill>
                  <a:srgbClr val="073763"/>
                </a:solidFill>
                <a:latin typeface="Consolas"/>
                <a:ea typeface="Consolas"/>
                <a:cs typeface="Consolas"/>
                <a:sym typeface="Consolas"/>
              </a:rPr>
              <a:t>Assistant Professor</a:t>
            </a:r>
            <a:br>
              <a:rPr lang="en-US" sz="2800">
                <a:solidFill>
                  <a:srgbClr val="073763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-US" sz="2800">
                <a:solidFill>
                  <a:srgbClr val="073763"/>
                </a:solidFill>
                <a:latin typeface="Consolas"/>
                <a:ea typeface="Consolas"/>
                <a:cs typeface="Consolas"/>
                <a:sym typeface="Consolas"/>
              </a:rPr>
              <a:t>Department of Biology</a:t>
            </a:r>
            <a:br>
              <a:rPr lang="en-US" sz="2800">
                <a:solidFill>
                  <a:srgbClr val="073763"/>
                </a:solidFill>
                <a:latin typeface="Consolas"/>
                <a:ea typeface="Consolas"/>
                <a:cs typeface="Consolas"/>
                <a:sym typeface="Consolas"/>
              </a:rPr>
            </a:br>
          </a:p>
          <a:p>
            <a:pPr indent="-69850" lvl="0" marL="0" marR="0" rtl="0" algn="ctr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>
                <a:solidFill>
                  <a:srgbClr val="073763"/>
                </a:solidFill>
                <a:latin typeface="Consolas"/>
                <a:ea typeface="Consolas"/>
                <a:cs typeface="Consolas"/>
                <a:sym typeface="Consolas"/>
              </a:rPr>
              <a:t>@stevepiccolo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Shape 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/>
        </p:nvSpPr>
        <p:spPr>
          <a:xfrm>
            <a:off x="609600" y="4443451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4000" u="sng">
                <a:solidFill>
                  <a:schemeClr val="hlink"/>
                </a:solidFill>
                <a:hlinkClick r:id="rId3"/>
              </a:rPr>
              <a:t>https://bioinformatics.byu.edu</a:t>
            </a:r>
          </a:p>
        </p:txBody>
      </p:sp>
      <p:pic>
        <p:nvPicPr>
          <p:cNvPr id="155" name="Shape 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14" y="22608"/>
            <a:ext cx="9006771" cy="4443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hape 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7625"/>
            <a:ext cx="9143999" cy="444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5750" y="1530275"/>
            <a:ext cx="2152499" cy="352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150" y="245925"/>
            <a:ext cx="91440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 sz="3600"/>
              <a:t>Supports all Affymetrix </a:t>
            </a:r>
            <a:br>
              <a:rPr b="1" lang="en-US" sz="3600"/>
            </a:br>
            <a:r>
              <a:rPr b="1" lang="en-US" sz="3600"/>
              <a:t>gene-expression arrays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/>
        </p:nvSpPr>
        <p:spPr>
          <a:xfrm>
            <a:off x="150" y="147214"/>
            <a:ext cx="91440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 sz="4000"/>
              <a:t>Also other platforms</a:t>
            </a:r>
            <a:r>
              <a:rPr b="1" lang="en-US" sz="4000"/>
              <a:t> (UPC)</a:t>
            </a:r>
          </a:p>
        </p:txBody>
      </p:sp>
      <p:pic>
        <p:nvPicPr>
          <p:cNvPr id="175" name="Shape 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362" y="1096176"/>
            <a:ext cx="8631274" cy="395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1775" y="1053363"/>
            <a:ext cx="3440449" cy="402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Shape 182"/>
          <p:cNvSpPr txBox="1"/>
          <p:nvPr/>
        </p:nvSpPr>
        <p:spPr>
          <a:xfrm>
            <a:off x="150" y="245925"/>
            <a:ext cx="91440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b="1" lang="en-US" sz="4400"/>
              <a:t>Single-sample normalization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/>
        </p:nvSpPr>
        <p:spPr>
          <a:xfrm>
            <a:off x="150" y="245925"/>
            <a:ext cx="91440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 sz="4000"/>
              <a:t>Easy integration with GEO</a:t>
            </a:r>
          </a:p>
        </p:txBody>
      </p:sp>
      <p:sp>
        <p:nvSpPr>
          <p:cNvPr id="189" name="Shape 189"/>
          <p:cNvSpPr txBox="1"/>
          <p:nvPr/>
        </p:nvSpPr>
        <p:spPr>
          <a:xfrm>
            <a:off x="297562" y="1160325"/>
            <a:ext cx="8607000" cy="36933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US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br>
              <a:rPr b="1" lang="en-US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-US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 series = SCAN("GSE22309")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>
              <a:spcBef>
                <a:spcPts val="0"/>
              </a:spcBef>
              <a:buNone/>
            </a:pPr>
            <a:r>
              <a:rPr b="1" lang="en-US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 sample = SCAN("GSM555237")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/>
        </p:nvSpPr>
        <p:spPr>
          <a:xfrm>
            <a:off x="150" y="245925"/>
            <a:ext cx="91440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 sz="4000"/>
              <a:t>Easy integration with BrainArray</a:t>
            </a:r>
          </a:p>
        </p:txBody>
      </p:sp>
      <p:sp>
        <p:nvSpPr>
          <p:cNvPr id="196" name="Shape 196"/>
          <p:cNvSpPr txBox="1"/>
          <p:nvPr/>
        </p:nvSpPr>
        <p:spPr>
          <a:xfrm>
            <a:off x="297562" y="1160325"/>
            <a:ext cx="8607000" cy="36933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br>
              <a:rPr b="1" lang="en-US" sz="18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-US" sz="18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InstallBrainArrayPackage(celFilePath, "20.0.0", "hs", "ensg")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18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>
              <a:spcBef>
                <a:spcPts val="0"/>
              </a:spcBef>
              <a:buNone/>
            </a:pPr>
            <a:r>
              <a:rPr b="1" lang="en-US" sz="18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normalized = SCAN(celFilePath, probeSummaryPackage=pkgName)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/>
          <p:nvPr/>
        </p:nvSpPr>
        <p:spPr>
          <a:xfrm>
            <a:off x="150" y="245925"/>
            <a:ext cx="91440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 sz="4000"/>
              <a:t>Support for parallel processing</a:t>
            </a:r>
          </a:p>
        </p:txBody>
      </p:sp>
      <p:sp>
        <p:nvSpPr>
          <p:cNvPr id="203" name="Shape 203"/>
          <p:cNvSpPr txBox="1"/>
          <p:nvPr/>
        </p:nvSpPr>
        <p:spPr>
          <a:xfrm>
            <a:off x="297562" y="1160325"/>
            <a:ext cx="8607000" cy="36933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br>
              <a:rPr b="1" lang="en-US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b="1" lang="en-US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 library(doParallel)</a:t>
            </a:r>
          </a:p>
          <a:p>
            <a:pPr lvl="0">
              <a:spcBef>
                <a:spcPts val="0"/>
              </a:spcBef>
              <a:buNone/>
            </a:pPr>
            <a:r>
              <a:rPr b="1" lang="en-US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 registerDoParallel(cores=2)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b="1"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>
              <a:spcBef>
                <a:spcPts val="0"/>
              </a:spcBef>
              <a:buNone/>
            </a:pPr>
            <a:r>
              <a:rPr b="1" lang="en-US" sz="30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 series = SCAN("GSE22309")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30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2CC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>
            <p:ph idx="1" type="body"/>
          </p:nvPr>
        </p:nvSpPr>
        <p:spPr>
          <a:xfrm>
            <a:off x="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Predicting</a:t>
            </a:r>
            <a:b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cancer states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Shape 2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503" y="0"/>
            <a:ext cx="8273392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Shape 216"/>
          <p:cNvSpPr txBox="1"/>
          <p:nvPr/>
        </p:nvSpPr>
        <p:spPr>
          <a:xfrm>
            <a:off x="59125" y="4847898"/>
            <a:ext cx="90099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1000">
                <a:solidFill>
                  <a:srgbClr val="CCCCCC"/>
                </a:solidFill>
              </a:rPr>
              <a:t>Courtesy: http://www.questdiagnostics.com/home/physicians/testing-services/by-test-name/precision-medicine-offerings.html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/>
          <p:nvPr/>
        </p:nvSpPr>
        <p:spPr>
          <a:xfrm>
            <a:off x="609600" y="328651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4000"/>
              <a:t>Cancer "states"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533396" y="1200150"/>
            <a:ext cx="8366400" cy="31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57200" lvl="0" marL="4572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3600">
                <a:solidFill>
                  <a:schemeClr val="dk1"/>
                </a:solidFill>
              </a:rPr>
              <a:t>Treatment success</a:t>
            </a:r>
          </a:p>
          <a:p>
            <a:pPr indent="-457200" lvl="0" marL="4572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3600">
                <a:solidFill>
                  <a:schemeClr val="dk1"/>
                </a:solidFill>
              </a:rPr>
              <a:t>Diagnosis / subtype / stage</a:t>
            </a:r>
          </a:p>
          <a:p>
            <a:pPr indent="-457200" lvl="0" marL="4572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3600">
                <a:solidFill>
                  <a:schemeClr val="dk1"/>
                </a:solidFill>
              </a:rPr>
              <a:t>Metastasis</a:t>
            </a:r>
          </a:p>
          <a:p>
            <a:pPr indent="-457200" lvl="0" marL="457200" marR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3600">
                <a:solidFill>
                  <a:schemeClr val="dk1"/>
                </a:solidFill>
              </a:rPr>
              <a:t>Prognosis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ltiScale_Biology.png" id="229" name="Shape 2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148" y="83637"/>
            <a:ext cx="7029702" cy="4976224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Shape 230"/>
          <p:cNvSpPr/>
          <p:nvPr/>
        </p:nvSpPr>
        <p:spPr>
          <a:xfrm>
            <a:off x="1621425" y="825725"/>
            <a:ext cx="2136600" cy="6981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chineLearning.png" id="235" name="Shape 2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838" y="1345825"/>
            <a:ext cx="8928323" cy="3449576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Shape 236"/>
          <p:cNvSpPr txBox="1"/>
          <p:nvPr/>
        </p:nvSpPr>
        <p:spPr>
          <a:xfrm>
            <a:off x="457200" y="325801"/>
            <a:ext cx="8153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4000"/>
              <a:t>Classification approach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/>
          <p:nvPr>
            <p:ph idx="1" type="body"/>
          </p:nvPr>
        </p:nvSpPr>
        <p:spPr>
          <a:xfrm>
            <a:off x="25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Hundreds of </a:t>
            </a:r>
            <a:br>
              <a:rPr b="1"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classification algorithms have been developed.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/>
          <p:nvPr>
            <p:ph idx="1" type="body"/>
          </p:nvPr>
        </p:nvSpPr>
        <p:spPr>
          <a:xfrm>
            <a:off x="25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Most algorithms support multiple hyperparameters.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Shape 254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4851" y="0"/>
            <a:ext cx="9143999" cy="5138052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Shape 255"/>
          <p:cNvSpPr txBox="1"/>
          <p:nvPr>
            <p:ph idx="1" type="body"/>
          </p:nvPr>
        </p:nvSpPr>
        <p:spPr>
          <a:xfrm>
            <a:off x="250" y="5725"/>
            <a:ext cx="9144000" cy="51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Which algorithm(s) and hyperparameters should </a:t>
            </a:r>
            <a:br>
              <a:rPr b="1"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use on my data?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>
            <p:ph idx="1" type="body"/>
          </p:nvPr>
        </p:nvSpPr>
        <p:spPr>
          <a:xfrm>
            <a:off x="250" y="833075"/>
            <a:ext cx="9144000" cy="43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Ask a friend</a:t>
            </a:r>
          </a:p>
        </p:txBody>
      </p:sp>
      <p:sp>
        <p:nvSpPr>
          <p:cNvPr id="262" name="Shape 262"/>
          <p:cNvSpPr/>
          <p:nvPr/>
        </p:nvSpPr>
        <p:spPr>
          <a:xfrm>
            <a:off x="0" y="114299"/>
            <a:ext cx="9144000" cy="8475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Shape 263"/>
          <p:cNvSpPr txBox="1"/>
          <p:nvPr/>
        </p:nvSpPr>
        <p:spPr>
          <a:xfrm>
            <a:off x="609600" y="218068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5200">
                <a:solidFill>
                  <a:schemeClr val="lt1"/>
                </a:solidFill>
              </a:rPr>
              <a:t>Option 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>
            <p:ph idx="1" type="body"/>
          </p:nvPr>
        </p:nvSpPr>
        <p:spPr>
          <a:xfrm>
            <a:off x="250" y="833075"/>
            <a:ext cx="9144000" cy="43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Try a bunch of algorithms</a:t>
            </a:r>
          </a:p>
        </p:txBody>
      </p:sp>
      <p:sp>
        <p:nvSpPr>
          <p:cNvPr id="270" name="Shape 270"/>
          <p:cNvSpPr/>
          <p:nvPr/>
        </p:nvSpPr>
        <p:spPr>
          <a:xfrm>
            <a:off x="0" y="114299"/>
            <a:ext cx="9144000" cy="8475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Shape 271"/>
          <p:cNvSpPr txBox="1"/>
          <p:nvPr/>
        </p:nvSpPr>
        <p:spPr>
          <a:xfrm>
            <a:off x="609600" y="218068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5200">
                <a:solidFill>
                  <a:schemeClr val="lt1"/>
                </a:solidFill>
              </a:rPr>
              <a:t>Option 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/>
          <p:nvPr>
            <p:ph idx="1" type="body"/>
          </p:nvPr>
        </p:nvSpPr>
        <p:spPr>
          <a:xfrm>
            <a:off x="250" y="833075"/>
            <a:ext cx="9144000" cy="43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 your own algorithm</a:t>
            </a:r>
          </a:p>
        </p:txBody>
      </p:sp>
      <p:sp>
        <p:nvSpPr>
          <p:cNvPr id="278" name="Shape 278"/>
          <p:cNvSpPr/>
          <p:nvPr/>
        </p:nvSpPr>
        <p:spPr>
          <a:xfrm>
            <a:off x="0" y="114299"/>
            <a:ext cx="9144000" cy="8475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Shape 279"/>
          <p:cNvSpPr txBox="1"/>
          <p:nvPr/>
        </p:nvSpPr>
        <p:spPr>
          <a:xfrm>
            <a:off x="609600" y="218068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5200">
                <a:solidFill>
                  <a:schemeClr val="lt1"/>
                </a:solidFill>
              </a:rPr>
              <a:t>Option 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/>
          <p:nvPr>
            <p:ph idx="1" type="body"/>
          </p:nvPr>
        </p:nvSpPr>
        <p:spPr>
          <a:xfrm>
            <a:off x="250" y="833075"/>
            <a:ext cx="9144000" cy="43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 algorithms and hyperparameter values in a</a:t>
            </a:r>
            <a:br>
              <a:rPr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5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data-driven manner!</a:t>
            </a:r>
          </a:p>
        </p:txBody>
      </p:sp>
      <p:sp>
        <p:nvSpPr>
          <p:cNvPr id="286" name="Shape 286"/>
          <p:cNvSpPr/>
          <p:nvPr/>
        </p:nvSpPr>
        <p:spPr>
          <a:xfrm>
            <a:off x="0" y="114299"/>
            <a:ext cx="9144000" cy="8475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609600" y="218068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5200">
                <a:solidFill>
                  <a:schemeClr val="lt1"/>
                </a:solidFill>
              </a:rPr>
              <a:t>A better way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2CC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/>
          <p:nvPr>
            <p:ph idx="1" type="body"/>
          </p:nvPr>
        </p:nvSpPr>
        <p:spPr>
          <a:xfrm>
            <a:off x="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do this effectively,</a:t>
            </a:r>
            <a:b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need a lot of</a:t>
            </a:r>
            <a: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high-quality data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Shape 2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50687"/>
            <a:ext cx="8884921" cy="3842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Shape 300"/>
          <p:cNvSpPr/>
          <p:nvPr/>
        </p:nvSpPr>
        <p:spPr>
          <a:xfrm>
            <a:off x="5973773" y="2520058"/>
            <a:ext cx="1959299" cy="16116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/>
          <p:nvPr/>
        </p:nvSpPr>
        <p:spPr>
          <a:xfrm>
            <a:off x="0" y="328650"/>
            <a:ext cx="91440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4000"/>
              <a:t>Barriers to reusing GEO data</a:t>
            </a:r>
          </a:p>
        </p:txBody>
      </p:sp>
      <p:sp>
        <p:nvSpPr>
          <p:cNvPr id="307" name="Shape 307"/>
          <p:cNvSpPr txBox="1"/>
          <p:nvPr/>
        </p:nvSpPr>
        <p:spPr>
          <a:xfrm>
            <a:off x="533396" y="1200150"/>
            <a:ext cx="8366400" cy="31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3000">
                <a:solidFill>
                  <a:schemeClr val="dk1"/>
                </a:solidFill>
              </a:rPr>
              <a:t>Expression data</a:t>
            </a:r>
          </a:p>
          <a:p>
            <a:pPr indent="-368300" lvl="1" marL="9144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○"/>
            </a:pPr>
            <a:r>
              <a:rPr lang="en-US" sz="2200">
                <a:solidFill>
                  <a:schemeClr val="dk1"/>
                </a:solidFill>
              </a:rPr>
              <a:t>Inconsistent normalization</a:t>
            </a:r>
          </a:p>
          <a:p>
            <a:pPr indent="-368300" lvl="1" marL="9144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○"/>
            </a:pPr>
            <a:r>
              <a:rPr lang="en-US" sz="2200">
                <a:solidFill>
                  <a:schemeClr val="dk1"/>
                </a:solidFill>
              </a:rPr>
              <a:t>Low-quality samples</a:t>
            </a:r>
          </a:p>
          <a:p>
            <a:pPr indent="-368300" lvl="1" marL="9144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○"/>
            </a:pPr>
            <a:r>
              <a:rPr lang="en-US" sz="2200">
                <a:solidFill>
                  <a:schemeClr val="dk1"/>
                </a:solidFill>
              </a:rPr>
              <a:t>Duplicate samples</a:t>
            </a:r>
          </a:p>
          <a:p>
            <a:pPr indent="-419100" lvl="0" marL="457200" marR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3000">
                <a:solidFill>
                  <a:schemeClr val="dk1"/>
                </a:solidFill>
              </a:rPr>
              <a:t>Clinical data</a:t>
            </a:r>
          </a:p>
          <a:p>
            <a:pPr indent="-368300" lvl="1" marL="914400" marR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○"/>
            </a:pPr>
            <a:r>
              <a:rPr lang="en-US" sz="2200">
                <a:solidFill>
                  <a:schemeClr val="dk1"/>
                </a:solidFill>
              </a:rPr>
              <a:t>Inconsistent naming conventions &amp; structure</a:t>
            </a:r>
          </a:p>
          <a:p>
            <a:pPr indent="-368300" lvl="1" marL="914400" marR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○"/>
            </a:pPr>
            <a:r>
              <a:rPr lang="en-US" sz="2200">
                <a:solidFill>
                  <a:schemeClr val="dk1"/>
                </a:solidFill>
              </a:rPr>
              <a:t>Missing values (also represented inconsistently)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2CC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/>
          <p:nvPr>
            <p:ph idx="1" type="body"/>
          </p:nvPr>
        </p:nvSpPr>
        <p:spPr>
          <a:xfrm>
            <a:off x="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Biomarker</a:t>
            </a:r>
            <a:b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Benchmark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/>
          <p:nvPr/>
        </p:nvSpPr>
        <p:spPr>
          <a:xfrm>
            <a:off x="0" y="396906"/>
            <a:ext cx="91440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3600"/>
              <a:t>R</a:t>
            </a:r>
            <a:r>
              <a:rPr b="1" lang="en-US" sz="3600"/>
              <a:t>enormalization &amp; BrainArray mapping</a:t>
            </a:r>
          </a:p>
        </p:txBody>
      </p:sp>
      <p:pic>
        <p:nvPicPr>
          <p:cNvPr id="320" name="Shape 3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812" y="1392912"/>
            <a:ext cx="6980374" cy="3503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 txBox="1"/>
          <p:nvPr/>
        </p:nvSpPr>
        <p:spPr>
          <a:xfrm>
            <a:off x="609600" y="262905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4000"/>
              <a:t>Quality control</a:t>
            </a:r>
          </a:p>
        </p:txBody>
      </p:sp>
      <p:pic>
        <p:nvPicPr>
          <p:cNvPr id="327" name="Shape 3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800" y="983009"/>
            <a:ext cx="4330960" cy="396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Shape 3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" y="983009"/>
            <a:ext cx="3459264" cy="3960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Shape 3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2517"/>
            <a:ext cx="9143998" cy="4738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Shape 3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43000"/>
            <a:ext cx="91440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Shape 341"/>
          <p:cNvSpPr txBox="1"/>
          <p:nvPr/>
        </p:nvSpPr>
        <p:spPr>
          <a:xfrm>
            <a:off x="609600" y="481051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4000"/>
              <a:t>"Tidy data" outputs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/>
          <p:nvPr/>
        </p:nvSpPr>
        <p:spPr>
          <a:xfrm>
            <a:off x="609600" y="481051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4000"/>
              <a:t>Curated to date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x="533400" y="1276350"/>
            <a:ext cx="8192700" cy="31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82600" lvl="0" marL="457200" marR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4000">
                <a:solidFill>
                  <a:schemeClr val="dk1"/>
                </a:solidFill>
              </a:rPr>
              <a:t>45 data sets</a:t>
            </a:r>
          </a:p>
          <a:p>
            <a:pPr indent="-457200" lvl="1" marL="9144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○"/>
            </a:pPr>
            <a:r>
              <a:rPr lang="en-US" sz="3600">
                <a:solidFill>
                  <a:schemeClr val="dk1"/>
                </a:solidFill>
              </a:rPr>
              <a:t>100+ cancer states</a:t>
            </a:r>
          </a:p>
          <a:p>
            <a:pPr indent="-457200" lvl="1" marL="9144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○"/>
            </a:pPr>
            <a:r>
              <a:rPr lang="en-US" sz="3600">
                <a:solidFill>
                  <a:schemeClr val="dk1"/>
                </a:solidFill>
              </a:rPr>
              <a:t>7,037 samples</a:t>
            </a:r>
          </a:p>
          <a:p>
            <a:pPr indent="-457200" lvl="1" marL="9144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○"/>
            </a:pPr>
            <a:r>
              <a:rPr lang="en-US" sz="3600">
                <a:solidFill>
                  <a:schemeClr val="dk1"/>
                </a:solidFill>
              </a:rPr>
              <a:t>All Affymetrix data (for now)</a:t>
            </a:r>
          </a:p>
          <a:p>
            <a:pPr indent="-457200" lvl="1" marL="914400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○"/>
            </a:pPr>
            <a:r>
              <a:rPr lang="en-US" sz="3600">
                <a:solidFill>
                  <a:schemeClr val="dk1"/>
                </a:solidFill>
              </a:rPr>
              <a:t>Mostly related to cancer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/>
          <p:nvPr/>
        </p:nvSpPr>
        <p:spPr>
          <a:xfrm>
            <a:off x="0" y="4255800"/>
            <a:ext cx="9144000" cy="89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 sz="4000" u="sng">
                <a:solidFill>
                  <a:schemeClr val="hlink"/>
                </a:solidFill>
                <a:hlinkClick r:id="rId3"/>
              </a:rPr>
              <a:t>https://osf.io/ssk3t/</a:t>
            </a:r>
          </a:p>
        </p:txBody>
      </p:sp>
      <p:pic>
        <p:nvPicPr>
          <p:cNvPr id="355" name="Shape 3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274" y="130308"/>
            <a:ext cx="7701450" cy="4228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2CC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/>
          <p:nvPr>
            <p:ph idx="1" type="body"/>
          </p:nvPr>
        </p:nvSpPr>
        <p:spPr>
          <a:xfrm>
            <a:off x="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6985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Benchmarking</a:t>
            </a:r>
            <a:b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analysis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 txBox="1"/>
          <p:nvPr/>
        </p:nvSpPr>
        <p:spPr>
          <a:xfrm>
            <a:off x="0" y="4336036"/>
            <a:ext cx="9144000" cy="77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b="1" lang="en-US" sz="3600" u="sng">
                <a:solidFill>
                  <a:schemeClr val="hlink"/>
                </a:solidFill>
                <a:hlinkClick r:id="rId3"/>
              </a:rPr>
              <a:t>https://github.com/srp33/ShinyLearner</a:t>
            </a:r>
          </a:p>
        </p:txBody>
      </p:sp>
      <p:pic>
        <p:nvPicPr>
          <p:cNvPr id="367" name="Shape 3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1168136"/>
            <a:ext cx="3769275" cy="2911774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Shape 368"/>
          <p:cNvSpPr txBox="1"/>
          <p:nvPr/>
        </p:nvSpPr>
        <p:spPr>
          <a:xfrm>
            <a:off x="4122925" y="1526809"/>
            <a:ext cx="5159400" cy="2076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en-US" sz="2400"/>
              <a:t>50+ classification algorithms</a:t>
            </a:r>
          </a:p>
          <a:p>
            <a:pPr indent="-381000" lvl="0" marL="457200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en-US" sz="2400"/>
              <a:t>15+ feature-selection algorithms</a:t>
            </a:r>
          </a:p>
          <a:p>
            <a:pPr indent="-381000" lvl="0" marL="457200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en-US" sz="2400"/>
              <a:t>“Tidy data” output</a:t>
            </a:r>
          </a:p>
          <a:p>
            <a:pPr indent="-381000" lvl="0" marL="457200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en-US" sz="2400">
                <a:solidFill>
                  <a:schemeClr val="dk1"/>
                </a:solidFill>
              </a:rPr>
              <a:t>Docker container</a:t>
            </a:r>
          </a:p>
        </p:txBody>
      </p:sp>
      <p:sp>
        <p:nvSpPr>
          <p:cNvPr id="369" name="Shape 369"/>
          <p:cNvSpPr txBox="1"/>
          <p:nvPr/>
        </p:nvSpPr>
        <p:spPr>
          <a:xfrm>
            <a:off x="0" y="441636"/>
            <a:ext cx="91440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4000"/>
              <a:t>A machine-learning aggregator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Shape 3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Shape 3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alysis 1 AUROC vs. Elapsed Time.jpg" id="384" name="Shape 3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Shape 3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1650" y="2761186"/>
            <a:ext cx="3621352" cy="2237426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Shape 391"/>
          <p:cNvSpPr/>
          <p:nvPr/>
        </p:nvSpPr>
        <p:spPr>
          <a:xfrm>
            <a:off x="6" y="114301"/>
            <a:ext cx="9144000" cy="7428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Shape 392"/>
          <p:cNvSpPr txBox="1"/>
          <p:nvPr/>
        </p:nvSpPr>
        <p:spPr>
          <a:xfrm>
            <a:off x="609600" y="165797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</a:rPr>
              <a:t>Acknowledgements</a:t>
            </a:r>
          </a:p>
        </p:txBody>
      </p:sp>
      <p:pic>
        <p:nvPicPr>
          <p:cNvPr id="393" name="Shape 3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7050" y="3035100"/>
            <a:ext cx="1754850" cy="1753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Shape 3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7949" y="3297224"/>
            <a:ext cx="3163675" cy="1451825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Shape 395"/>
          <p:cNvSpPr txBox="1"/>
          <p:nvPr/>
        </p:nvSpPr>
        <p:spPr>
          <a:xfrm>
            <a:off x="152400" y="1123950"/>
            <a:ext cx="3163800" cy="15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93700" lvl="0" marL="457200" marR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2600">
                <a:solidFill>
                  <a:schemeClr val="dk1"/>
                </a:solidFill>
              </a:rPr>
              <a:t>Nathan Golightly</a:t>
            </a:r>
          </a:p>
          <a:p>
            <a:pPr indent="-393700" lvl="0" marL="457200" marR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2600">
                <a:solidFill>
                  <a:schemeClr val="dk1"/>
                </a:solidFill>
              </a:rPr>
              <a:t>Anna Bischoff</a:t>
            </a:r>
          </a:p>
          <a:p>
            <a:pPr indent="-393700" lvl="0" marL="457200" marR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en-US" sz="2600">
                <a:solidFill>
                  <a:schemeClr val="dk1"/>
                </a:solidFill>
              </a:rPr>
              <a:t>Avery Bell</a:t>
            </a:r>
          </a:p>
        </p:txBody>
      </p:sp>
      <p:pic>
        <p:nvPicPr>
          <p:cNvPr id="396" name="Shape 3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36803" y="999824"/>
            <a:ext cx="2742722" cy="175384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Shape 397"/>
          <p:cNvSpPr txBox="1"/>
          <p:nvPr/>
        </p:nvSpPr>
        <p:spPr>
          <a:xfrm>
            <a:off x="6705600" y="1123950"/>
            <a:ext cx="2346600" cy="14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lvl="0" marR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Patients who consented to share data!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 txBox="1"/>
          <p:nvPr/>
        </p:nvSpPr>
        <p:spPr>
          <a:xfrm>
            <a:off x="685800" y="1918397"/>
            <a:ext cx="7772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b="1" lang="en-US" sz="9600"/>
              <a:t>Questions?</a:t>
            </a:r>
          </a:p>
        </p:txBody>
      </p:sp>
      <p:sp>
        <p:nvSpPr>
          <p:cNvPr id="404" name="Shape 404"/>
          <p:cNvSpPr txBox="1"/>
          <p:nvPr/>
        </p:nvSpPr>
        <p:spPr>
          <a:xfrm>
            <a:off x="0" y="3581400"/>
            <a:ext cx="9144000" cy="5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US" sz="3600">
                <a:solidFill>
                  <a:srgbClr val="1C4587"/>
                </a:solidFill>
                <a:latin typeface="Courier New"/>
                <a:ea typeface="Courier New"/>
                <a:cs typeface="Courier New"/>
                <a:sym typeface="Courier New"/>
              </a:rPr>
              <a:t>http://bit.ly/piccolo_bioc2017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