
<file path=[Content_Types].xml><?xml version="1.0" encoding="utf-8"?>
<Types xmlns="http://schemas.openxmlformats.org/package/2006/content-types">
  <Default Extension="xml" ContentType="application/xml"/>
  <Default Extension="wmf" ContentType="image/x-wmf"/>
  <Default Extension="jpeg" ContentType="image/jpeg"/>
  <Default Extension="rels" ContentType="application/vnd.openxmlformats-package.relationships+xml"/>
  <Default Extension="emf" ContentType="image/x-emf"/>
  <Default Extension="vml" ContentType="application/vnd.openxmlformats-officedocument.vmlDrawing"/>
  <Default Extension="gif" ContentType="image/gif"/>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embeddings/oleObject1.bin" ContentType="application/vnd.openxmlformats-officedocument.oleObject"/>
  <Override PartName="/ppt/embeddings/oleObject2.bin" ContentType="application/vnd.openxmlformats-officedocument.oleObject"/>
  <Override PartName="/ppt/embeddings/oleObject3.bin" ContentType="application/vnd.openxmlformats-officedocument.oleObject"/>
  <Override PartName="/ppt/embeddings/oleObject4.bin" ContentType="application/vnd.openxmlformats-officedocument.oleObject"/>
  <Override PartName="/ppt/embeddings/oleObject5.bin" ContentType="application/vnd.openxmlformats-officedocument.oleObject"/>
  <Override PartName="/ppt/embeddings/oleObject6.bin" ContentType="application/vnd.openxmlformats-officedocument.oleObject"/>
  <Override PartName="/ppt/embeddings/oleObject7.bin" ContentType="application/vnd.openxmlformats-officedocument.oleObject"/>
  <Override PartName="/ppt/embeddings/oleObject8.bin" ContentType="application/vnd.openxmlformats-officedocument.oleObject"/>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7"/>
  </p:notesMasterIdLst>
  <p:sldIdLst>
    <p:sldId id="286" r:id="rId2"/>
    <p:sldId id="353" r:id="rId3"/>
    <p:sldId id="370" r:id="rId4"/>
    <p:sldId id="379" r:id="rId5"/>
    <p:sldId id="381" r:id="rId6"/>
    <p:sldId id="376" r:id="rId7"/>
    <p:sldId id="378" r:id="rId8"/>
    <p:sldId id="371" r:id="rId9"/>
    <p:sldId id="354" r:id="rId10"/>
    <p:sldId id="307" r:id="rId11"/>
    <p:sldId id="293" r:id="rId12"/>
    <p:sldId id="324" r:id="rId13"/>
    <p:sldId id="311" r:id="rId14"/>
    <p:sldId id="312" r:id="rId15"/>
    <p:sldId id="313" r:id="rId16"/>
    <p:sldId id="382" r:id="rId17"/>
    <p:sldId id="383" r:id="rId18"/>
    <p:sldId id="280" r:id="rId19"/>
    <p:sldId id="281" r:id="rId20"/>
    <p:sldId id="282" r:id="rId21"/>
    <p:sldId id="314" r:id="rId22"/>
    <p:sldId id="332" r:id="rId23"/>
    <p:sldId id="315" r:id="rId24"/>
    <p:sldId id="336" r:id="rId25"/>
    <p:sldId id="316" r:id="rId26"/>
    <p:sldId id="387" r:id="rId27"/>
    <p:sldId id="318" r:id="rId28"/>
    <p:sldId id="320" r:id="rId29"/>
    <p:sldId id="384" r:id="rId30"/>
    <p:sldId id="364" r:id="rId31"/>
    <p:sldId id="367" r:id="rId32"/>
    <p:sldId id="374" r:id="rId33"/>
    <p:sldId id="368" r:id="rId34"/>
    <p:sldId id="369" r:id="rId35"/>
    <p:sldId id="322" r:id="rId3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0000"/>
    <a:srgbClr val="512A17"/>
    <a:srgbClr val="1A10E2"/>
    <a:srgbClr val="00FFFF"/>
    <a:srgbClr val="0081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95" d="100"/>
          <a:sy n="95" d="100"/>
        </p:scale>
        <p:origin x="-1144" y="-120"/>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37" Type="http://schemas.openxmlformats.org/officeDocument/2006/relationships/notesMaster" Target="notesMasters/notesMaster1.xml"/><Relationship Id="rId38" Type="http://schemas.openxmlformats.org/officeDocument/2006/relationships/printerSettings" Target="printerSettings/printerSettings1.bin"/><Relationship Id="rId39" Type="http://schemas.openxmlformats.org/officeDocument/2006/relationships/presProps" Target="presProps.xml"/><Relationship Id="rId40" Type="http://schemas.openxmlformats.org/officeDocument/2006/relationships/viewProps" Target="viewProps.xml"/><Relationship Id="rId41" Type="http://schemas.openxmlformats.org/officeDocument/2006/relationships/theme" Target="theme/theme1.xml"/><Relationship Id="rId42" Type="http://schemas.openxmlformats.org/officeDocument/2006/relationships/tableStyles" Target="tableStyle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43.wmf"/></Relationships>
</file>

<file path=ppt/drawings/_rels/vmlDrawing2.vml.rels><?xml version="1.0" encoding="UTF-8" standalone="yes"?>
<Relationships xmlns="http://schemas.openxmlformats.org/package/2006/relationships"><Relationship Id="rId3" Type="http://schemas.openxmlformats.org/officeDocument/2006/relationships/image" Target="../media/image47.wmf"/><Relationship Id="rId4" Type="http://schemas.openxmlformats.org/officeDocument/2006/relationships/image" Target="../media/image48.wmf"/><Relationship Id="rId1" Type="http://schemas.openxmlformats.org/officeDocument/2006/relationships/image" Target="../media/image45.wmf"/><Relationship Id="rId2" Type="http://schemas.openxmlformats.org/officeDocument/2006/relationships/image" Target="../media/image46.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50.wmf"/><Relationship Id="rId2" Type="http://schemas.openxmlformats.org/officeDocument/2006/relationships/image" Target="../media/image45.wmf"/><Relationship Id="rId3" Type="http://schemas.openxmlformats.org/officeDocument/2006/relationships/image" Target="../media/image46.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B365DD2-A9E8-4366-8308-A1F4F665F03C}" type="datetimeFigureOut">
              <a:rPr lang="en-US" smtClean="0"/>
              <a:pPr/>
              <a:t>7/31/14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281AE54-B29A-4EE4-B527-EA3A9816A619}" type="slidenum">
              <a:rPr lang="en-US" smtClean="0"/>
              <a:pPr/>
              <a:t>‹#›</a:t>
            </a:fld>
            <a:endParaRPr lang="en-US"/>
          </a:p>
        </p:txBody>
      </p:sp>
    </p:spTree>
    <p:extLst>
      <p:ext uri="{BB962C8B-B14F-4D97-AF65-F5344CB8AC3E}">
        <p14:creationId xmlns:p14="http://schemas.microsoft.com/office/powerpoint/2010/main" val="378396505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defTabSz="914318">
              <a:defRPr/>
            </a:pPr>
            <a:r>
              <a:rPr lang="en-US" dirty="0" smtClean="0"/>
              <a:t>Blood system is the paradigm for lineage analysis. Over the years, the overall lineage pattern and lineage-specifying factors have been characterized. Conventional model is that cell-differentiation undergoes a lineage path from LT-HSC to ST-HSC to progenitors to mature differentiated cells. But controversies still exist in this model. CLP vs CMP bifurcation, or common </a:t>
            </a:r>
            <a:r>
              <a:rPr lang="en-US" dirty="0" err="1" smtClean="0"/>
              <a:t>lymphomyeloid</a:t>
            </a:r>
            <a:r>
              <a:rPr lang="en-US" dirty="0" smtClean="0"/>
              <a:t> progenitors. </a:t>
            </a:r>
          </a:p>
          <a:p>
            <a:endParaRPr lang="en-US" dirty="0"/>
          </a:p>
        </p:txBody>
      </p:sp>
      <p:sp>
        <p:nvSpPr>
          <p:cNvPr id="4" name="Slide Number Placeholder 3"/>
          <p:cNvSpPr>
            <a:spLocks noGrp="1"/>
          </p:cNvSpPr>
          <p:nvPr>
            <p:ph type="sldNum" sz="quarter" idx="10"/>
          </p:nvPr>
        </p:nvSpPr>
        <p:spPr/>
        <p:txBody>
          <a:bodyPr/>
          <a:lstStyle/>
          <a:p>
            <a:fld id="{E00315AD-7C52-4256-8F7B-B1EA4239D8E1}" type="slidenum">
              <a:rPr lang="en-US" smtClean="0"/>
              <a:pPr/>
              <a:t>10</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E00315AD-7C52-4256-8F7B-B1EA4239D8E1}" type="slidenum">
              <a:rPr lang="en-US" smtClean="0"/>
              <a:pPr/>
              <a:t>13</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826B3D29-0984-4FE9-B6A5-E4698B4534DF}" type="datetimeFigureOut">
              <a:rPr lang="en-US" smtClean="0"/>
              <a:pPr/>
              <a:t>7/31/14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F9126FD-D34D-4B0F-B128-6235D1CC97DD}"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26B3D29-0984-4FE9-B6A5-E4698B4534DF}" type="datetimeFigureOut">
              <a:rPr lang="en-US" smtClean="0"/>
              <a:pPr/>
              <a:t>7/31/14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F9126FD-D34D-4B0F-B128-6235D1CC97DD}"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26B3D29-0984-4FE9-B6A5-E4698B4534DF}" type="datetimeFigureOut">
              <a:rPr lang="en-US" smtClean="0"/>
              <a:pPr/>
              <a:t>7/31/14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F9126FD-D34D-4B0F-B128-6235D1CC97DD}"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826B3D29-0984-4FE9-B6A5-E4698B4534DF}" type="datetimeFigureOut">
              <a:rPr lang="en-US" smtClean="0"/>
              <a:pPr/>
              <a:t>7/31/14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F9126FD-D34D-4B0F-B128-6235D1CC97DD}"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826B3D29-0984-4FE9-B6A5-E4698B4534DF}" type="datetimeFigureOut">
              <a:rPr lang="en-US" smtClean="0"/>
              <a:pPr/>
              <a:t>7/31/14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F9126FD-D34D-4B0F-B128-6235D1CC97DD}"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826B3D29-0984-4FE9-B6A5-E4698B4534DF}" type="datetimeFigureOut">
              <a:rPr lang="en-US" smtClean="0"/>
              <a:pPr/>
              <a:t>7/31/14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F9126FD-D34D-4B0F-B128-6235D1CC97DD}"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26B3D29-0984-4FE9-B6A5-E4698B4534DF}" type="datetimeFigureOut">
              <a:rPr lang="en-US" smtClean="0"/>
              <a:pPr/>
              <a:t>7/31/14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F9126FD-D34D-4B0F-B128-6235D1CC97DD}"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26B3D29-0984-4FE9-B6A5-E4698B4534DF}" type="datetimeFigureOut">
              <a:rPr lang="en-US" smtClean="0"/>
              <a:pPr/>
              <a:t>7/31/14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F9126FD-D34D-4B0F-B128-6235D1CC97DD}"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26B3D29-0984-4FE9-B6A5-E4698B4534DF}" type="datetimeFigureOut">
              <a:rPr lang="en-US" smtClean="0"/>
              <a:pPr/>
              <a:t>7/31/14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F9126FD-D34D-4B0F-B128-6235D1CC97DD}"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26B3D29-0984-4FE9-B6A5-E4698B4534DF}" type="datetimeFigureOut">
              <a:rPr lang="en-US" smtClean="0"/>
              <a:pPr/>
              <a:t>7/31/14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F9126FD-D34D-4B0F-B128-6235D1CC97DD}"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26B3D29-0984-4FE9-B6A5-E4698B4534DF}" type="datetimeFigureOut">
              <a:rPr lang="en-US" smtClean="0"/>
              <a:pPr/>
              <a:t>7/31/14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F9126FD-D34D-4B0F-B128-6235D1CC97DD}"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26B3D29-0984-4FE9-B6A5-E4698B4534DF}" type="datetimeFigureOut">
              <a:rPr lang="en-US" smtClean="0"/>
              <a:pPr/>
              <a:t>7/31/14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F9126FD-D34D-4B0F-B128-6235D1CC97DD}"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jpe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gif"/><Relationship Id="rId3"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4" Type="http://schemas.openxmlformats.org/officeDocument/2006/relationships/image" Target="../media/image6.jpeg"/><Relationship Id="rId5" Type="http://schemas.openxmlformats.org/officeDocument/2006/relationships/image" Target="../media/image7.gif"/><Relationship Id="rId6" Type="http://schemas.openxmlformats.org/officeDocument/2006/relationships/image" Target="../media/image8.jpeg"/><Relationship Id="rId7" Type="http://schemas.openxmlformats.org/officeDocument/2006/relationships/image" Target="../media/image9.jpeg"/><Relationship Id="rId8" Type="http://schemas.openxmlformats.org/officeDocument/2006/relationships/image" Target="../media/image10.jpeg"/><Relationship Id="rId1" Type="http://schemas.openxmlformats.org/officeDocument/2006/relationships/slideLayout" Target="../slideLayouts/slideLayout6.xml"/><Relationship Id="rId2" Type="http://schemas.openxmlformats.org/officeDocument/2006/relationships/image" Target="../media/image4.jpe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2.jpeg"/><Relationship Id="rId4" Type="http://schemas.openxmlformats.org/officeDocument/2006/relationships/image" Target="../media/image13.png"/><Relationship Id="rId5" Type="http://schemas.openxmlformats.org/officeDocument/2006/relationships/image" Target="../media/image14.png"/><Relationship Id="rId6" Type="http://schemas.openxmlformats.org/officeDocument/2006/relationships/image" Target="../media/image15.png"/><Relationship Id="rId7" Type="http://schemas.openxmlformats.org/officeDocument/2006/relationships/image" Target="../media/image16.png"/><Relationship Id="rId8" Type="http://schemas.openxmlformats.org/officeDocument/2006/relationships/image" Target="../media/image17.png"/><Relationship Id="rId1" Type="http://schemas.openxmlformats.org/officeDocument/2006/relationships/slideLayout" Target="../slideLayouts/slideLayout6.xml"/><Relationship Id="rId2" Type="http://schemas.openxmlformats.org/officeDocument/2006/relationships/image" Target="../media/image11.jpe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8.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9.jpe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 Id="rId3" Type="http://schemas.openxmlformats.org/officeDocument/2006/relationships/image" Target="../media/image20.png"/></Relationships>
</file>

<file path=ppt/slides/_rels/slide11.xml.rels><?xml version="1.0" encoding="UTF-8" standalone="yes"?>
<Relationships xmlns="http://schemas.openxmlformats.org/package/2006/relationships"><Relationship Id="rId3" Type="http://schemas.openxmlformats.org/officeDocument/2006/relationships/image" Target="../media/image22.png"/><Relationship Id="rId4" Type="http://schemas.openxmlformats.org/officeDocument/2006/relationships/image" Target="../media/image23.png"/><Relationship Id="rId5" Type="http://schemas.openxmlformats.org/officeDocument/2006/relationships/image" Target="../media/image24.png"/><Relationship Id="rId6" Type="http://schemas.openxmlformats.org/officeDocument/2006/relationships/image" Target="../media/image25.png"/><Relationship Id="rId1" Type="http://schemas.openxmlformats.org/officeDocument/2006/relationships/slideLayout" Target="../slideLayouts/slideLayout7.xml"/><Relationship Id="rId2" Type="http://schemas.openxmlformats.org/officeDocument/2006/relationships/image" Target="../media/image21.jpeg"/></Relationships>
</file>

<file path=ppt/slides/_rels/slide12.xml.rels><?xml version="1.0" encoding="UTF-8" standalone="yes"?>
<Relationships xmlns="http://schemas.openxmlformats.org/package/2006/relationships"><Relationship Id="rId3" Type="http://schemas.openxmlformats.org/officeDocument/2006/relationships/image" Target="../media/image27.png"/><Relationship Id="rId4" Type="http://schemas.openxmlformats.org/officeDocument/2006/relationships/image" Target="../media/image28.png"/><Relationship Id="rId5" Type="http://schemas.openxmlformats.org/officeDocument/2006/relationships/image" Target="../media/image29.png"/><Relationship Id="rId1" Type="http://schemas.openxmlformats.org/officeDocument/2006/relationships/slideLayout" Target="../slideLayouts/slideLayout6.xml"/><Relationship Id="rId2" Type="http://schemas.openxmlformats.org/officeDocument/2006/relationships/image" Target="../media/image26.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xml"/><Relationship Id="rId3" Type="http://schemas.openxmlformats.org/officeDocument/2006/relationships/image" Target="../media/image30.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31.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2.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3.png"/><Relationship Id="rId3" Type="http://schemas.openxmlformats.org/officeDocument/2006/relationships/image" Target="../media/image34.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5.png"/></Relationships>
</file>

<file path=ppt/slides/_rels/slide19.xml.rels><?xml version="1.0" encoding="UTF-8" standalone="yes"?>
<Relationships xmlns="http://schemas.openxmlformats.org/package/2006/relationships"><Relationship Id="rId3" Type="http://schemas.openxmlformats.org/officeDocument/2006/relationships/image" Target="../media/image37.png"/><Relationship Id="rId4" Type="http://schemas.openxmlformats.org/officeDocument/2006/relationships/image" Target="../media/image38.png"/><Relationship Id="rId5" Type="http://schemas.openxmlformats.org/officeDocument/2006/relationships/image" Target="../media/image39.png"/><Relationship Id="rId1" Type="http://schemas.openxmlformats.org/officeDocument/2006/relationships/slideLayout" Target="../slideLayouts/slideLayout7.xml"/><Relationship Id="rId2" Type="http://schemas.openxmlformats.org/officeDocument/2006/relationships/image" Target="../media/image36.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0.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1.jpeg"/><Relationship Id="rId3" Type="http://schemas.openxmlformats.org/officeDocument/2006/relationships/image" Target="../media/image42.png"/></Relationships>
</file>

<file path=ppt/slides/_rels/slide22.xml.rels><?xml version="1.0" encoding="UTF-8" standalone="yes"?>
<Relationships xmlns="http://schemas.openxmlformats.org/package/2006/relationships"><Relationship Id="rId3" Type="http://schemas.openxmlformats.org/officeDocument/2006/relationships/oleObject" Target="../embeddings/oleObject1.bin"/><Relationship Id="rId4" Type="http://schemas.openxmlformats.org/officeDocument/2006/relationships/image" Target="../media/image43.wmf"/><Relationship Id="rId1" Type="http://schemas.openxmlformats.org/officeDocument/2006/relationships/vmlDrawing" Target="../drawings/vmlDrawing1.vml"/><Relationship Id="rId2"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44.png"/></Relationships>
</file>

<file path=ppt/slides/_rels/slide24.xml.rels><?xml version="1.0" encoding="UTF-8" standalone="yes"?>
<Relationships xmlns="http://schemas.openxmlformats.org/package/2006/relationships"><Relationship Id="rId3" Type="http://schemas.openxmlformats.org/officeDocument/2006/relationships/oleObject" Target="../embeddings/oleObject2.bin"/><Relationship Id="rId4" Type="http://schemas.openxmlformats.org/officeDocument/2006/relationships/image" Target="../media/image45.wmf"/><Relationship Id="rId5" Type="http://schemas.openxmlformats.org/officeDocument/2006/relationships/oleObject" Target="../embeddings/oleObject3.bin"/><Relationship Id="rId6" Type="http://schemas.openxmlformats.org/officeDocument/2006/relationships/image" Target="../media/image46.wmf"/><Relationship Id="rId7" Type="http://schemas.openxmlformats.org/officeDocument/2006/relationships/image" Target="../media/image49.png"/><Relationship Id="rId8" Type="http://schemas.openxmlformats.org/officeDocument/2006/relationships/oleObject" Target="../embeddings/oleObject4.bin"/><Relationship Id="rId9" Type="http://schemas.openxmlformats.org/officeDocument/2006/relationships/image" Target="../media/image47.wmf"/><Relationship Id="rId10" Type="http://schemas.openxmlformats.org/officeDocument/2006/relationships/oleObject" Target="../embeddings/oleObject5.bin"/><Relationship Id="rId11" Type="http://schemas.openxmlformats.org/officeDocument/2006/relationships/image" Target="../media/image48.wmf"/><Relationship Id="rId1" Type="http://schemas.openxmlformats.org/officeDocument/2006/relationships/vmlDrawing" Target="../drawings/vmlDrawing2.vml"/><Relationship Id="rId2"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51.wmf"/><Relationship Id="rId4" Type="http://schemas.openxmlformats.org/officeDocument/2006/relationships/image" Target="../media/image52.wmf"/><Relationship Id="rId5" Type="http://schemas.openxmlformats.org/officeDocument/2006/relationships/oleObject" Target="../embeddings/oleObject6.bin"/><Relationship Id="rId6" Type="http://schemas.openxmlformats.org/officeDocument/2006/relationships/image" Target="../media/image50.wmf"/><Relationship Id="rId7" Type="http://schemas.openxmlformats.org/officeDocument/2006/relationships/oleObject" Target="../embeddings/oleObject7.bin"/><Relationship Id="rId8" Type="http://schemas.openxmlformats.org/officeDocument/2006/relationships/image" Target="../media/image45.wmf"/><Relationship Id="rId9" Type="http://schemas.openxmlformats.org/officeDocument/2006/relationships/oleObject" Target="../embeddings/oleObject8.bin"/><Relationship Id="rId10" Type="http://schemas.openxmlformats.org/officeDocument/2006/relationships/image" Target="../media/image46.wmf"/><Relationship Id="rId1" Type="http://schemas.openxmlformats.org/officeDocument/2006/relationships/vmlDrawing" Target="../drawings/vmlDrawing3.vml"/><Relationship Id="rId2"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53.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54.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55.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6.png"/><Relationship Id="rId3" Type="http://schemas.openxmlformats.org/officeDocument/2006/relationships/image" Target="../media/image57.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58.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59.png"/></Relationships>
</file>

<file path=ppt/slides/_rels/slide33.xml.rels><?xml version="1.0" encoding="UTF-8" standalone="yes"?>
<Relationships xmlns="http://schemas.openxmlformats.org/package/2006/relationships"><Relationship Id="rId3" Type="http://schemas.openxmlformats.org/officeDocument/2006/relationships/image" Target="../media/image61.png"/><Relationship Id="rId4" Type="http://schemas.openxmlformats.org/officeDocument/2006/relationships/image" Target="../media/image59.png"/><Relationship Id="rId1" Type="http://schemas.openxmlformats.org/officeDocument/2006/relationships/slideLayout" Target="../slideLayouts/slideLayout6.xml"/><Relationship Id="rId2" Type="http://schemas.openxmlformats.org/officeDocument/2006/relationships/image" Target="../media/image60.emf"/></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ChangeArrowheads="1"/>
          </p:cNvSpPr>
          <p:nvPr/>
        </p:nvSpPr>
        <p:spPr bwMode="auto">
          <a:xfrm>
            <a:off x="304800" y="2438400"/>
            <a:ext cx="8534400" cy="1244600"/>
          </a:xfrm>
          <a:prstGeom prst="rect">
            <a:avLst/>
          </a:prstGeom>
          <a:noFill/>
          <a:ln w="9525">
            <a:noFill/>
            <a:miter lim="800000"/>
            <a:headEnd/>
            <a:tailEnd/>
          </a:ln>
          <a:effectLst/>
        </p:spPr>
        <p:txBody>
          <a:bodyPr anchor="ctr"/>
          <a:lstStyle/>
          <a:p>
            <a:pPr algn="ctr">
              <a:defRPr/>
            </a:pPr>
            <a:r>
              <a:rPr lang="en-US" sz="4000" b="1" dirty="0" smtClean="0"/>
              <a:t>Analysis of Gene Expression</a:t>
            </a:r>
            <a:endParaRPr lang="en-US" sz="4000" dirty="0" smtClean="0"/>
          </a:p>
          <a:p>
            <a:pPr algn="ctr">
              <a:defRPr/>
            </a:pPr>
            <a:r>
              <a:rPr lang="en-US" sz="4000" b="1" dirty="0" smtClean="0"/>
              <a:t>at the Single-Cell Level</a:t>
            </a:r>
          </a:p>
          <a:p>
            <a:pPr algn="ctr">
              <a:defRPr/>
            </a:pPr>
            <a:endParaRPr lang="en-US" sz="4000" b="1" dirty="0">
              <a:latin typeface="Arial" pitchFamily="34" charset="0"/>
              <a:cs typeface="Arial" pitchFamily="34" charset="0"/>
            </a:endParaRPr>
          </a:p>
          <a:p>
            <a:pPr algn="ctr" eaLnBrk="1" hangingPunct="1">
              <a:defRPr/>
            </a:pPr>
            <a:endParaRPr lang="en-US" sz="4000" b="1" dirty="0">
              <a:latin typeface="Arial" pitchFamily="34" charset="0"/>
              <a:cs typeface="Arial" pitchFamily="34" charset="0"/>
            </a:endParaRPr>
          </a:p>
        </p:txBody>
      </p:sp>
      <p:sp>
        <p:nvSpPr>
          <p:cNvPr id="5" name="Rectangle 3"/>
          <p:cNvSpPr>
            <a:spLocks noChangeArrowheads="1"/>
          </p:cNvSpPr>
          <p:nvPr/>
        </p:nvSpPr>
        <p:spPr bwMode="auto">
          <a:xfrm>
            <a:off x="831850" y="3959225"/>
            <a:ext cx="7478713" cy="1752600"/>
          </a:xfrm>
          <a:prstGeom prst="rect">
            <a:avLst/>
          </a:prstGeom>
          <a:noFill/>
          <a:ln w="9525">
            <a:noFill/>
            <a:miter lim="800000"/>
            <a:headEnd/>
            <a:tailEnd/>
          </a:ln>
          <a:effectLst/>
        </p:spPr>
        <p:txBody>
          <a:bodyPr/>
          <a:lstStyle/>
          <a:p>
            <a:pPr algn="ctr" eaLnBrk="1" hangingPunct="1">
              <a:spcBef>
                <a:spcPct val="20000"/>
              </a:spcBef>
              <a:buClr>
                <a:schemeClr val="hlink"/>
              </a:buClr>
              <a:buSzPct val="90000"/>
              <a:buFont typeface="Wingdings" pitchFamily="2" charset="2"/>
              <a:buNone/>
              <a:defRPr/>
            </a:pPr>
            <a:r>
              <a:rPr lang="en-US" sz="3200" b="1" dirty="0">
                <a:latin typeface="Arial Unicode MS" pitchFamily="34" charset="-128"/>
                <a:ea typeface="Arial Unicode MS" pitchFamily="34" charset="-128"/>
                <a:cs typeface="Arial Unicode MS" pitchFamily="34" charset="-128"/>
              </a:rPr>
              <a:t>Guo-Cheng Yuan</a:t>
            </a:r>
          </a:p>
          <a:p>
            <a:pPr algn="ctr" eaLnBrk="1" hangingPunct="1">
              <a:lnSpc>
                <a:spcPct val="0"/>
              </a:lnSpc>
              <a:spcBef>
                <a:spcPct val="20000"/>
              </a:spcBef>
              <a:buClr>
                <a:schemeClr val="hlink"/>
              </a:buClr>
              <a:buSzPct val="90000"/>
              <a:buFont typeface="Wingdings" pitchFamily="2" charset="2"/>
              <a:buNone/>
              <a:defRPr/>
            </a:pPr>
            <a:endParaRPr lang="en-US" sz="3200" dirty="0">
              <a:latin typeface="Arial Unicode MS" pitchFamily="34" charset="-128"/>
              <a:ea typeface="Arial Unicode MS" pitchFamily="34" charset="-128"/>
              <a:cs typeface="Arial Unicode MS" pitchFamily="34" charset="-128"/>
            </a:endParaRPr>
          </a:p>
          <a:p>
            <a:pPr algn="ctr" eaLnBrk="1" hangingPunct="1">
              <a:spcBef>
                <a:spcPct val="20000"/>
              </a:spcBef>
              <a:buClr>
                <a:schemeClr val="hlink"/>
              </a:buClr>
              <a:buSzPct val="90000"/>
              <a:buFont typeface="Wingdings" pitchFamily="2" charset="2"/>
              <a:buNone/>
              <a:defRPr/>
            </a:pPr>
            <a:r>
              <a:rPr lang="en-US" sz="2400" i="1" dirty="0">
                <a:latin typeface="Times New Roman" pitchFamily="18" charset="0"/>
              </a:rPr>
              <a:t>Department of Biostatistics and Computational Biology </a:t>
            </a:r>
          </a:p>
          <a:p>
            <a:pPr algn="ctr" eaLnBrk="1" hangingPunct="1">
              <a:spcBef>
                <a:spcPct val="20000"/>
              </a:spcBef>
              <a:buClr>
                <a:schemeClr val="hlink"/>
              </a:buClr>
              <a:buSzPct val="90000"/>
              <a:buFont typeface="Wingdings" pitchFamily="2" charset="2"/>
              <a:buNone/>
              <a:defRPr/>
            </a:pPr>
            <a:r>
              <a:rPr lang="en-US" sz="2400" i="1" dirty="0">
                <a:latin typeface="Times New Roman" pitchFamily="18" charset="0"/>
              </a:rPr>
              <a:t>Dana-Farber Cancer Institute</a:t>
            </a:r>
          </a:p>
          <a:p>
            <a:pPr algn="ctr" eaLnBrk="1" hangingPunct="1">
              <a:spcBef>
                <a:spcPct val="20000"/>
              </a:spcBef>
              <a:buClr>
                <a:schemeClr val="hlink"/>
              </a:buClr>
              <a:buSzPct val="90000"/>
              <a:buFont typeface="Wingdings" pitchFamily="2" charset="2"/>
              <a:buNone/>
              <a:defRPr/>
            </a:pPr>
            <a:r>
              <a:rPr lang="en-US" sz="2400" i="1" dirty="0">
                <a:latin typeface="Times New Roman" pitchFamily="18" charset="0"/>
              </a:rPr>
              <a:t>Harvard School of Public Health</a:t>
            </a:r>
          </a:p>
          <a:p>
            <a:pPr algn="ctr" eaLnBrk="1" hangingPunct="1">
              <a:spcBef>
                <a:spcPct val="20000"/>
              </a:spcBef>
              <a:buClr>
                <a:schemeClr val="hlink"/>
              </a:buClr>
              <a:buSzPct val="90000"/>
              <a:buFont typeface="Wingdings" pitchFamily="2" charset="2"/>
              <a:buNone/>
              <a:defRPr/>
            </a:pPr>
            <a:r>
              <a:rPr lang="en-US" sz="1400" dirty="0">
                <a:latin typeface="Times New Roman" pitchFamily="18" charset="0"/>
              </a:rPr>
              <a:t> </a:t>
            </a:r>
          </a:p>
        </p:txBody>
      </p:sp>
      <p:sp>
        <p:nvSpPr>
          <p:cNvPr id="6" name="Text Box 4"/>
          <p:cNvSpPr txBox="1">
            <a:spLocks noChangeArrowheads="1"/>
          </p:cNvSpPr>
          <p:nvPr/>
        </p:nvSpPr>
        <p:spPr bwMode="auto">
          <a:xfrm>
            <a:off x="6013920" y="6324600"/>
            <a:ext cx="2861617" cy="369332"/>
          </a:xfrm>
          <a:prstGeom prst="rect">
            <a:avLst/>
          </a:prstGeom>
          <a:noFill/>
          <a:ln w="9525">
            <a:noFill/>
            <a:miter lim="800000"/>
            <a:headEnd/>
            <a:tailEnd/>
          </a:ln>
        </p:spPr>
        <p:txBody>
          <a:bodyPr wrap="none">
            <a:spAutoFit/>
          </a:bodyPr>
          <a:lstStyle/>
          <a:p>
            <a:r>
              <a:rPr lang="en-US" dirty="0" err="1" smtClean="0"/>
              <a:t>Bioconductor</a:t>
            </a:r>
            <a:r>
              <a:rPr lang="en-US" dirty="0" smtClean="0"/>
              <a:t>, July 31</a:t>
            </a:r>
            <a:r>
              <a:rPr lang="en-US" baseline="30000" dirty="0" smtClean="0"/>
              <a:t>st</a:t>
            </a:r>
            <a:r>
              <a:rPr lang="en-US" dirty="0" smtClean="0"/>
              <a:t>, 2014</a:t>
            </a:r>
            <a:endParaRPr lang="en-US" dirty="0"/>
          </a:p>
        </p:txBody>
      </p:sp>
    </p:spTree>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cartoon09.jpg"/>
          <p:cNvPicPr>
            <a:picLocks noChangeAspect="1"/>
          </p:cNvPicPr>
          <p:nvPr/>
        </p:nvPicPr>
        <p:blipFill>
          <a:blip r:embed="rId2" cstate="print"/>
          <a:stretch>
            <a:fillRect/>
          </a:stretch>
        </p:blipFill>
        <p:spPr>
          <a:xfrm>
            <a:off x="707886" y="287407"/>
            <a:ext cx="8084931" cy="6063698"/>
          </a:xfrm>
          <a:prstGeom prst="rect">
            <a:avLst/>
          </a:prstGeom>
        </p:spPr>
      </p:pic>
      <p:cxnSp>
        <p:nvCxnSpPr>
          <p:cNvPr id="6" name="Straight Connector 5"/>
          <p:cNvCxnSpPr/>
          <p:nvPr/>
        </p:nvCxnSpPr>
        <p:spPr>
          <a:xfrm>
            <a:off x="6798365" y="6023113"/>
            <a:ext cx="815009" cy="19879"/>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6619460" y="6192078"/>
            <a:ext cx="1574149" cy="400110"/>
          </a:xfrm>
          <a:prstGeom prst="rect">
            <a:avLst/>
          </a:prstGeom>
          <a:noFill/>
        </p:spPr>
        <p:txBody>
          <a:bodyPr wrap="none" rtlCol="0">
            <a:spAutoFit/>
          </a:bodyPr>
          <a:lstStyle/>
          <a:p>
            <a:r>
              <a:rPr lang="en-US" sz="2000" b="1" i="1" dirty="0" err="1" smtClean="0">
                <a:solidFill>
                  <a:srgbClr val="FF0000"/>
                </a:solidFill>
              </a:rPr>
              <a:t>bioconductor</a:t>
            </a:r>
            <a:endParaRPr lang="en-US" sz="2000" b="1" i="1" dirty="0">
              <a:solidFill>
                <a:srgbClr val="FF0000"/>
              </a:solidFill>
            </a:endParaRPr>
          </a:p>
        </p:txBody>
      </p:sp>
    </p:spTree>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04" name="Picture 4" descr="http://www.nature.com/nmeth/journal/v11/n1/covers/largecover.gif"/>
          <p:cNvPicPr>
            <a:picLocks noChangeAspect="1" noChangeArrowheads="1"/>
          </p:cNvPicPr>
          <p:nvPr/>
        </p:nvPicPr>
        <p:blipFill>
          <a:blip r:embed="rId2" cstate="print"/>
          <a:srcRect/>
          <a:stretch>
            <a:fillRect/>
          </a:stretch>
        </p:blipFill>
        <p:spPr bwMode="auto">
          <a:xfrm>
            <a:off x="4134678" y="244473"/>
            <a:ext cx="4934288" cy="6384927"/>
          </a:xfrm>
          <a:prstGeom prst="rect">
            <a:avLst/>
          </a:prstGeom>
          <a:noFill/>
        </p:spPr>
      </p:pic>
      <p:pic>
        <p:nvPicPr>
          <p:cNvPr id="102406" name="Picture 6" descr="http://blog.bioongs.com/wp-content/uploads/2014/03/method-of-the-year-2013-final1.png"/>
          <p:cNvPicPr>
            <a:picLocks noChangeAspect="1" noChangeArrowheads="1"/>
          </p:cNvPicPr>
          <p:nvPr/>
        </p:nvPicPr>
        <p:blipFill>
          <a:blip r:embed="rId3" cstate="print"/>
          <a:srcRect/>
          <a:stretch>
            <a:fillRect/>
          </a:stretch>
        </p:blipFill>
        <p:spPr bwMode="auto">
          <a:xfrm>
            <a:off x="208721" y="307753"/>
            <a:ext cx="3434905" cy="1391839"/>
          </a:xfrm>
          <a:prstGeom prst="rect">
            <a:avLst/>
          </a:prstGeom>
          <a:noFill/>
        </p:spPr>
      </p:pic>
      <p:sp>
        <p:nvSpPr>
          <p:cNvPr id="5" name="Rectangle 4"/>
          <p:cNvSpPr/>
          <p:nvPr/>
        </p:nvSpPr>
        <p:spPr>
          <a:xfrm>
            <a:off x="69275" y="2884209"/>
            <a:ext cx="3837709" cy="2308324"/>
          </a:xfrm>
          <a:prstGeom prst="rect">
            <a:avLst/>
          </a:prstGeom>
        </p:spPr>
        <p:txBody>
          <a:bodyPr wrap="square">
            <a:spAutoFit/>
          </a:bodyPr>
          <a:lstStyle/>
          <a:p>
            <a:pPr algn="just"/>
            <a:r>
              <a:rPr lang="en-US" sz="2400" b="1" dirty="0" smtClean="0"/>
              <a:t>Methods to sequence the DNA and RNA of single cells are poised to transform many areas of biology and medicine.</a:t>
            </a:r>
          </a:p>
          <a:p>
            <a:pPr algn="just"/>
            <a:r>
              <a:rPr lang="en-US" sz="2400" b="1" dirty="0" smtClean="0"/>
              <a:t>	    --- Nature Methods</a:t>
            </a:r>
            <a:endParaRPr lang="en-US" sz="2400" b="1" dirty="0"/>
          </a:p>
        </p:txBody>
      </p:sp>
    </p:spTree>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10" name="Picture 10" descr="http://nextgenseek.com/wp-content/uploads/2012/01/IlluminaHiSeq2500.jpg"/>
          <p:cNvPicPr>
            <a:picLocks noChangeAspect="1" noChangeArrowheads="1"/>
          </p:cNvPicPr>
          <p:nvPr/>
        </p:nvPicPr>
        <p:blipFill>
          <a:blip r:embed="rId2" cstate="print"/>
          <a:srcRect/>
          <a:stretch>
            <a:fillRect/>
          </a:stretch>
        </p:blipFill>
        <p:spPr bwMode="auto">
          <a:xfrm>
            <a:off x="857538" y="3941997"/>
            <a:ext cx="2781589" cy="2547126"/>
          </a:xfrm>
          <a:prstGeom prst="rect">
            <a:avLst/>
          </a:prstGeom>
          <a:noFill/>
        </p:spPr>
      </p:pic>
      <p:grpSp>
        <p:nvGrpSpPr>
          <p:cNvPr id="9" name="Group 8"/>
          <p:cNvGrpSpPr/>
          <p:nvPr/>
        </p:nvGrpSpPr>
        <p:grpSpPr>
          <a:xfrm>
            <a:off x="774411" y="665187"/>
            <a:ext cx="3224935" cy="2604485"/>
            <a:chOff x="358774" y="1801234"/>
            <a:chExt cx="2837007" cy="2394435"/>
          </a:xfrm>
        </p:grpSpPr>
        <p:pic>
          <p:nvPicPr>
            <p:cNvPr id="102404" name="Picture 4" descr="http://www.fluidigm.com/home/fluidigm/.blogs/post846/C1_array_float_callout_250.jpg"/>
            <p:cNvPicPr>
              <a:picLocks noChangeAspect="1" noChangeArrowheads="1"/>
            </p:cNvPicPr>
            <p:nvPr/>
          </p:nvPicPr>
          <p:blipFill>
            <a:blip r:embed="rId3" cstate="print"/>
            <a:srcRect/>
            <a:stretch>
              <a:fillRect/>
            </a:stretch>
          </p:blipFill>
          <p:spPr bwMode="auto">
            <a:xfrm>
              <a:off x="358774" y="1801234"/>
              <a:ext cx="2837007" cy="2394435"/>
            </a:xfrm>
            <a:prstGeom prst="rect">
              <a:avLst/>
            </a:prstGeom>
            <a:noFill/>
          </p:spPr>
        </p:pic>
        <p:pic>
          <p:nvPicPr>
            <p:cNvPr id="102412" name="Picture 12" descr="http://www.labgrab.com/files/industry-news/images/LabGrab/Fluidigm-Logo.jpg"/>
            <p:cNvPicPr>
              <a:picLocks noChangeAspect="1" noChangeArrowheads="1"/>
            </p:cNvPicPr>
            <p:nvPr/>
          </p:nvPicPr>
          <p:blipFill>
            <a:blip r:embed="rId4" cstate="print"/>
            <a:srcRect/>
            <a:stretch>
              <a:fillRect/>
            </a:stretch>
          </p:blipFill>
          <p:spPr bwMode="auto">
            <a:xfrm>
              <a:off x="506556" y="1813647"/>
              <a:ext cx="1359189" cy="318862"/>
            </a:xfrm>
            <a:prstGeom prst="rect">
              <a:avLst/>
            </a:prstGeom>
            <a:noFill/>
          </p:spPr>
        </p:pic>
      </p:grpSp>
      <p:grpSp>
        <p:nvGrpSpPr>
          <p:cNvPr id="14" name="Group 13"/>
          <p:cNvGrpSpPr/>
          <p:nvPr/>
        </p:nvGrpSpPr>
        <p:grpSpPr>
          <a:xfrm>
            <a:off x="5697392" y="424873"/>
            <a:ext cx="2096075" cy="3144113"/>
            <a:chOff x="4912302" y="1246910"/>
            <a:chExt cx="2096075" cy="3144113"/>
          </a:xfrm>
        </p:grpSpPr>
        <p:pic>
          <p:nvPicPr>
            <p:cNvPr id="102406" name="Picture 6" descr="http://www.fluidigm.com/home/fluidigm/email/_MG_2667FluidigmBioMark3.gif"/>
            <p:cNvPicPr>
              <a:picLocks noChangeAspect="1" noChangeArrowheads="1"/>
            </p:cNvPicPr>
            <p:nvPr/>
          </p:nvPicPr>
          <p:blipFill>
            <a:blip r:embed="rId5" cstate="print"/>
            <a:srcRect/>
            <a:stretch>
              <a:fillRect/>
            </a:stretch>
          </p:blipFill>
          <p:spPr bwMode="auto">
            <a:xfrm>
              <a:off x="4912302" y="1246910"/>
              <a:ext cx="2096075" cy="3144113"/>
            </a:xfrm>
            <a:prstGeom prst="rect">
              <a:avLst/>
            </a:prstGeom>
            <a:noFill/>
          </p:spPr>
        </p:pic>
        <p:pic>
          <p:nvPicPr>
            <p:cNvPr id="102418" name="Picture 18" descr="http://www.soc.northwestern.edu/brainvolts/projects/clintech/images/BioMARK-logo.jpg"/>
            <p:cNvPicPr>
              <a:picLocks noChangeAspect="1" noChangeArrowheads="1"/>
            </p:cNvPicPr>
            <p:nvPr/>
          </p:nvPicPr>
          <p:blipFill>
            <a:blip r:embed="rId6" cstate="print"/>
            <a:srcRect/>
            <a:stretch>
              <a:fillRect/>
            </a:stretch>
          </p:blipFill>
          <p:spPr bwMode="auto">
            <a:xfrm>
              <a:off x="4930776" y="1400337"/>
              <a:ext cx="1377661" cy="385745"/>
            </a:xfrm>
            <a:prstGeom prst="rect">
              <a:avLst/>
            </a:prstGeom>
            <a:noFill/>
          </p:spPr>
        </p:pic>
      </p:grpSp>
      <p:grpSp>
        <p:nvGrpSpPr>
          <p:cNvPr id="12" name="Group 11"/>
          <p:cNvGrpSpPr/>
          <p:nvPr/>
        </p:nvGrpSpPr>
        <p:grpSpPr>
          <a:xfrm>
            <a:off x="5457244" y="3813754"/>
            <a:ext cx="2421372" cy="2582427"/>
            <a:chOff x="6048375" y="4156364"/>
            <a:chExt cx="2421372" cy="2582427"/>
          </a:xfrm>
        </p:grpSpPr>
        <p:pic>
          <p:nvPicPr>
            <p:cNvPr id="102414" name="Picture 14" descr="http://photos.the-scientist.com/legacyArticleImages/2011/01/01_12_Top10_CYTOF.jpg"/>
            <p:cNvPicPr>
              <a:picLocks noChangeAspect="1" noChangeArrowheads="1"/>
            </p:cNvPicPr>
            <p:nvPr/>
          </p:nvPicPr>
          <p:blipFill>
            <a:blip r:embed="rId7" cstate="print"/>
            <a:srcRect/>
            <a:stretch>
              <a:fillRect/>
            </a:stretch>
          </p:blipFill>
          <p:spPr bwMode="auto">
            <a:xfrm>
              <a:off x="6288522" y="4177611"/>
              <a:ext cx="2181225" cy="2561180"/>
            </a:xfrm>
            <a:prstGeom prst="rect">
              <a:avLst/>
            </a:prstGeom>
            <a:noFill/>
          </p:spPr>
        </p:pic>
        <p:pic>
          <p:nvPicPr>
            <p:cNvPr id="102416" name="Picture 16" descr="http://www.trademarkia.com/logo-images/fluidigm-canada-inc/cytof-77018824.jpg"/>
            <p:cNvPicPr>
              <a:picLocks noChangeAspect="1" noChangeArrowheads="1"/>
            </p:cNvPicPr>
            <p:nvPr/>
          </p:nvPicPr>
          <p:blipFill>
            <a:blip r:embed="rId8" cstate="print"/>
            <a:srcRect/>
            <a:stretch>
              <a:fillRect/>
            </a:stretch>
          </p:blipFill>
          <p:spPr bwMode="auto">
            <a:xfrm>
              <a:off x="6048375" y="4156364"/>
              <a:ext cx="1062296" cy="442624"/>
            </a:xfrm>
            <a:prstGeom prst="rect">
              <a:avLst/>
            </a:prstGeom>
            <a:noFill/>
          </p:spPr>
        </p:pic>
      </p:grpSp>
    </p:spTree>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457200" y="1614055"/>
            <a:ext cx="8229600" cy="3120854"/>
          </a:xfrm>
          <a:prstGeom prst="rect">
            <a:avLst/>
          </a:prstGeom>
        </p:spPr>
        <p:txBody>
          <a:bodyPr wrap="square">
            <a:spAutoFit/>
          </a:bodyPr>
          <a:lstStyle/>
          <a:p>
            <a:pPr algn="just"/>
            <a:r>
              <a:rPr lang="en-US" sz="2400" b="1" i="1" dirty="0" smtClean="0"/>
              <a:t>“Recent technical advances have enabled RNA sequencing (RNA-</a:t>
            </a:r>
            <a:r>
              <a:rPr lang="en-US" sz="2400" b="1" i="1" dirty="0" err="1" smtClean="0"/>
              <a:t>seq</a:t>
            </a:r>
            <a:r>
              <a:rPr lang="en-US" sz="2400" b="1" i="1" dirty="0" smtClean="0"/>
              <a:t>) in single cells. Exploratory studies have already led to insights into the dynamics of differentiation, cellular responses to stimulation and the stochastic nature of transcription. We are entering an era of single-cell </a:t>
            </a:r>
            <a:r>
              <a:rPr lang="en-US" sz="2400" b="1" i="1" dirty="0" err="1" smtClean="0"/>
              <a:t>transcriptomics</a:t>
            </a:r>
            <a:r>
              <a:rPr lang="en-US" sz="2400" b="1" i="1" dirty="0" smtClean="0"/>
              <a:t> that holds promise to substantially impact biology and medicine.”</a:t>
            </a:r>
          </a:p>
          <a:p>
            <a:pPr lvl="1" algn="just"/>
            <a:r>
              <a:rPr lang="en-US" sz="2400" b="1" i="1" dirty="0" smtClean="0"/>
              <a:t>R. Sandberg, 2014. Nature Methods</a:t>
            </a:r>
          </a:p>
        </p:txBody>
      </p:sp>
    </p:spTree>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6" name="AutoShape 4" descr="data:image/jpeg;base64,/9j/4AAQSkZJRgABAQAAAQABAAD/2wCEAAkGBhQSEBQUEhIVFBUUFBcVFBQWFBQUFRQVFRQVFhQVFBUXHCYeFxkjGRQUHy8gIycpLCwsFR4xNTAqNSYrLCkBCQoKDgwOGg8PGikcHBwpLCkpKSkpKSkpLCkpLCwsLCkpKSwpKiwpKSwsKSwpLCwsKSksLCwpLCksLCwpKSwsKf/AABEIAMAAoAMBIgACEQEDEQH/xAAcAAACAwEBAQEAAAAAAAAAAAAEBQIDBgEHAAj/xAA4EAABAgQEBAQEBAYDAQAAAAABAAIDBBEhBRIxQQZRYXETIoGRFDKx0RVCofAHI1KSweFigvEk/8QAGQEAAwEBAQAAAAAAAAAAAAAAAQMEAgAF/8QAIhEAAgICAgIDAQEAAAAAAAAAAAECEQMhEjEEIhMyQWEz/9oADAMBAAIRAxEAPwDytgUaXVkIWUSLp6WhH6WwjZFOdohoQsi8tkjLGmX4twDJIItjwDdDyTV2aalIW+xu6bZkos9iEWpsictkHFZdZxybYycUkVMC7HZZVTE41gpugI0483JtyVfJEtbGcnNQ2fO4BMYs1BdDq14PTf2WULa6XVkOEBvft9Uv9NDN0ZuxCmy4SgNrpzAr9URCiFuht9ewRsCVDzDodXJ3ElBlKR4NHDjUeq0jj5CtPoBmc+WJROviBlSWI3+YmYZ5ViXRqHYvjOGb1TJkQACyVEef1TOgsFmPQZ/Yy8LRccLrsLRfP1VUeiZ9lkIIwCyHlGVKZmB5UrPtluGVRotkQpzLF9IsV8xDUxz7KMnlSXFJrKcrdd70oE6nI4ZDLjssXEj5iXONyVnEt2byPVEonb99SuX/AHzUMtd1fDhkC/8AtUCCtrTanpsCiGg6m3O1eaiY9iKev3CiyPVo5hccWMAFRWljfp+z+q7ChgdTtWvpdQh0J82mv+lJ0QfPS1TQduQXACoEWhFy0i411H1C0GG4z4gLXUzD0qsrcmrgen7KtlX5TUHtX9QQicPKfzEzqMqTQnnVG/EWXSWjsf2BHfN6q5kz5gqwLoeI6jlrEriYyv3F8J9lxxuqoYKv8A1C2nozWwzD9U7DasSiQh0KbtNqJM9sbEnJtV8yLKuRh1TR2GFzbJVG72YviKZrlh7ann0SSHCq6gFk14pg5JktOzWk+qFkofm9VuCpAk7YywXBg+7vROxwyD0V+CS2i1klJ1GihyZHy0XY8a47MJH4LOrWk+tPeqVx+ForLlhXtUjICyZOwFrxSgK1DLI6WKJ+dIuDxMpIaadkLALmHzNr0I07L9IReF4bW0DBQ9KrL4lwXCLicovtTRN+euxXwX0zx9rqg2oShiKAWpf0XoGO8GAwyWCjgKjuNlgy7ym1q0I5EJmPIprQnJjcB3h8LM0Jg6Vsp8Hy4fCr1IT2NICifJ+oqGpGXEO6GmZcp38D51KPI6owfGIuSuZmILBVEzJaAEFCFFKKarJui6DNXCaykwCLpJDhgIuFGACFBHMtPBp9VpsPn2HcLACOEXLTJ0aQDteleiDpbYYpt0hVxjN+JOxSNAQP7QB90NhMEuiAdb9EDO18V2axzHVafhaXo0OI+b9hYnKo6GQjcqZrMKg0oFq5QUAWZlZhrbk/vonmF4vDe6mYA8jZee4t7PQtI0kmE3gbJdJUTRgotRQJEnvslE7DqmUY2S5xQmwxRncRZRpC8ax2S8OPFGxdUet/uvasWFivIOKI+aZdToPbZM8X7MT5P1QVwtOeHDdU6ur105p/+LCmqxImMoppRcdiB5r0CCjXw55tTdRjzoylY/8AESvomJkilUbBWwL49ffiCrEsuOl1nkaos/EV9+IlBxGEFRAXWAMOIlPMGHitYd2Ofm7EAgrMBq0GCNLZaK7mf0FKpWV+pRg1MIxGQbEdWgqXZTvQblOpLAjkBhRHNIGh8zfbZKZFlgedT6rd8NNsLKdyaRRxTZjzFc0M8TM5zwCGtJaLitqIWWDYpJBcCNQS61qnzbW3Nlup7h2hByktb8rmgktbs1wF7aAittaKqG1kIPMINBe0te5uQlwOodaoHRbjMU8dlPCGPRIL/Ce4lpNq3LabdQvVWTAbDDidqleI4ZKPixoLYbnANdTOKVAvRorY0B9lu+IpiZgMhwTFY8RHZPEczK9gpUkhvlfa211ia3oZC1H+BWL/AMSJaC/K8uJ6DTuh5XjuFFJyg0+mywuNwfDo4t8VhflJc4VHNxaG2H2RnD74ZcGiEQXDMGOABpWmZjhYg03ojxTjbBykpUbLFZoOYSCvFXvzRHkn8zvW5ovUcQeGSz3CwAcabgitRTY12XnOH8OxYjHxDRjQ22e2Y0rQIYKhbYM6c6SM/Ejmp7qPildyVKubLKxpk0WgfOV0OKv+GRbMNslt0MjTGE/JZFRIwcxotLicnmas7Ku8OLfmmSjonjKyeJ4R5KgJI2EtlOTALPRZKKaPKSpDUrOsl0+wagYWkfmqPZKIDk+wdzcwzaLpeyoZF8HZXAhBtabuJ9zsvQuGmjIOywgbVxpYEmgHKuy3WBCkNp5CiRIdF7NTChjKVm+I5ZpBJAPcAn3ITyWi1FlleMsTDIjWGwN3HoNkqtlGgrhSUD48MAWby0HRP+LpZz3NLLmHEDgNiKFrhXsfcIb+HDGOhmIHA1JcOlNqpm6Jmi6Wui9Bq9CWFJtcbnK46teKE++vpVUDBWw43iutQfMbBo3uVrvhgRQgEciAR7FDRMPhC+RoIuPKLdRyR0xbTMTiWFOjuLi5zWxH2h0AqKZWl9bgmzvZLuN44gQBAZ87xQk6hgt7nT3WtMUGYqflZcnaprRea8VThjTMR5P5iB2Gi5St2/wMYUqX6ZdktdGQpaymGIhjVQs1i5eKkVQJOrh3Tw4cA2qGwtlXeqfzcOjCum7RPx4zoWR8flw28QE8hUrLYhibHuq1rvWiWALrWqxuySMeIYcTtS6BfG3Xz20Kg9iXwQxSaOtxEjQImFjr2/lH6pe5lFZJwc0RreZFe26FJHcmzb4eakFbLDZgNZ0+yxEi+jlqJOKMwG2pUkkVJj+HjTYQqbnYC562Cx/F7zMEOZUkGg3rzopGUc5+cPpX5SRr6A6Jnh0rEDgMwB2qKU6gjbr0R1EbCEsvToE4ZxJ8uPDJeHO1FAKEjc1stpwlHq05nEurq4gm5/8AELR7RWNLw3EW8QMa4uqNajem9Ejm8cZCigstV/mbcG9jbkKBZdS10zbjkxq3tHokSIUHOR6NKpkMSERgcN/8JfxBPZWG+yXRzloQxuIRDbEyjM95Na/K21GnrusLN6pxMOrdJ5rVNnBRRjx5uctg7VaFW1WBKj2WZOhjhHzeqeYg7+Ws5h0TzgJzNxfJ6J8vqea/9DzwBdAXQuq0jK4g06XVjW1Ci8eU9VKG7yjsuCDR2IrAYVYhdyH6lQiNR+AwvK4/8kvLqJvGrkNC6l09wybBadzpTT9UhcFfh0wGPqeXopUrZS9KzUTcEloAdXl/ULoeBOTUEDIwRmi+R13C+xFx2R8vMiJDdahodNK0Fifb3Q2HTRFa0oXUFDfW9/Qrq2GMqGUDjLOMr5aNDrqNRbupz8GHHhOJbly+ZhPzZhvXkeSuk4bortNKEk3tp67e6IfLtZd1aAb6VGxCW7sa8jkqbJYa3w4LG8hU9zqkGPT+Z2Uba/4CF4l4ybBBbDIdEIsNm9XfZYXDscex5LyXBxq6utTqQn4YW+TJsk6XFGojBKZkXTURmvYHNNQUpmzddli2M8WSTKgFIKppUgUqONleTKmESY84TmP8h7JVhkuS9NZuzD2W5rREneQwQXW3VWe9K0V7FaSHImhUIB8oU3FQgCx7rgFpFk7wGW8umpSVoqe5+q3EjI5IbCp88qSRRhW7AZmSIQrIdStXPS/kqkcSWyuqplIpaLIRiNaRQkEUFNAOwQkAPaTcC2UWIoFs8Hl2uZdC4hBZWjQKrvkZn40cwjFhDsLuNakVt2Hevug+I8Ue2E6JENh8jBoXHTvdNZWSbDbWl1gOL8Y8aLkaashk16u/0tR93RmVQViFtSSTqbk8yblcLVYwWUy1XkYTgWIZX5SfK40PQ81sm8KOeV53C1K9I4A4zhsAgTLqUNIcQ6UP5XHboVlxUhkJ8CqPwcWjdDSuC+a69HxSZZlNxosh8a3Pqg8ddGvms43DwwV6LP4rOi4TbFcWFCAVjYsWpJJWXCxfJ3YpMMFfeByJC6FY1NMgMVzhuUbKgZQhppi+lJilj6dEDgxr6EHkQfYr1mek6SwcOQK8ieV7jh0PxcOhWuYDPfKFN5K0mU+P20JnDNBHZAtlw4EFOoMpSFTogWytCokyqiuSMVgyihHPdHSkl+ZynBgUF0k4k4obCaWtNz7rStukBulsH4z4kENvhQz5nWJ/pCwVLd12JHMRxc41JXwF16GKHBEOSfJljAoPfYn2VhKry1ThRCDDVjypEUFFAD3QOCpfGYsMUa92X+gmo9K6K52LHWqWPVbwgwoYxJ4u1KHdEVMJ4KMgS2ZLbaNaACpNKhVdTTJNzaoKPBoj2FVTTbIHAsCNTXT6L3rgeZ8SQgHk3If+hLfoAvA4Iv3svaP4aR//AIQK/LFePeh/ykZ16j8D9jUzEsKGiUuggFNJibAGq884s41ALoUG7tC78re3MqNQcnSK5TUVbPuK+LQysKFd255d1go0YudVxJJ1Utak3J1J1KoY8VKvx41BEM8jmy9gsrGNQfxVXAUoEc1NFHHN6LjQu3USUTiRK5RcqpVXHEclFFzOauVbggEoLVqOHZcRIddxY91mXBE4bib4D8zezmnRwQasDQDVfFRqu1RCWscvo+iiSp1qFxwvgGjh3XpPAGJ5IEZldHh39zafVq82isoUzkMQLWxAD87Wj9TVKnHlGhmOXGVmm4k40c/NDhE7gv8Arl+6xzs3NXhq+yrUYKKpAnNydsGa53Mq1rCSpl9NlYwg6LZg5ElgQowHEHK4dj91cCpErjjrjZVc117+SiQuOOFfZ1FzlWXLjglr18Sh2uUqrjiSg5SL1Bccf//Z"/>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105478" name="Picture 6" descr="http://www.jhsph.edu/sebin/p/y/IRIZARRY8.jpg"/>
          <p:cNvPicPr>
            <a:picLocks noChangeAspect="1" noChangeArrowheads="1"/>
          </p:cNvPicPr>
          <p:nvPr/>
        </p:nvPicPr>
        <p:blipFill>
          <a:blip r:embed="rId2" cstate="print"/>
          <a:srcRect/>
          <a:stretch>
            <a:fillRect/>
          </a:stretch>
        </p:blipFill>
        <p:spPr bwMode="auto">
          <a:xfrm>
            <a:off x="6551748" y="3789065"/>
            <a:ext cx="2057399" cy="2468880"/>
          </a:xfrm>
          <a:prstGeom prst="rect">
            <a:avLst/>
          </a:prstGeom>
          <a:noFill/>
        </p:spPr>
      </p:pic>
      <p:pic>
        <p:nvPicPr>
          <p:cNvPr id="105480" name="Picture 8" descr="http://www.earlychildhoodcoach.com/wp-content/uploads/2012/10/baby-crying.jpg"/>
          <p:cNvPicPr>
            <a:picLocks noChangeAspect="1" noChangeArrowheads="1"/>
          </p:cNvPicPr>
          <p:nvPr/>
        </p:nvPicPr>
        <p:blipFill>
          <a:blip r:embed="rId3" cstate="print"/>
          <a:srcRect/>
          <a:stretch>
            <a:fillRect/>
          </a:stretch>
        </p:blipFill>
        <p:spPr bwMode="auto">
          <a:xfrm>
            <a:off x="3813172" y="3797440"/>
            <a:ext cx="1728643" cy="2592965"/>
          </a:xfrm>
          <a:prstGeom prst="rect">
            <a:avLst/>
          </a:prstGeom>
          <a:noFill/>
        </p:spPr>
      </p:pic>
      <p:pic>
        <p:nvPicPr>
          <p:cNvPr id="105481" name="Picture 9"/>
          <p:cNvPicPr>
            <a:picLocks noChangeAspect="1" noChangeArrowheads="1"/>
          </p:cNvPicPr>
          <p:nvPr/>
        </p:nvPicPr>
        <p:blipFill>
          <a:blip r:embed="rId4" cstate="print"/>
          <a:srcRect/>
          <a:stretch>
            <a:fillRect/>
          </a:stretch>
        </p:blipFill>
        <p:spPr bwMode="auto">
          <a:xfrm>
            <a:off x="538164" y="761066"/>
            <a:ext cx="2343582" cy="2219828"/>
          </a:xfrm>
          <a:prstGeom prst="rect">
            <a:avLst/>
          </a:prstGeom>
          <a:noFill/>
          <a:ln w="9525">
            <a:noFill/>
            <a:miter lim="800000"/>
            <a:headEnd/>
            <a:tailEnd/>
          </a:ln>
          <a:effectLst/>
        </p:spPr>
      </p:pic>
      <p:pic>
        <p:nvPicPr>
          <p:cNvPr id="105483" name="Picture 11"/>
          <p:cNvPicPr>
            <a:picLocks noChangeAspect="1" noChangeArrowheads="1"/>
          </p:cNvPicPr>
          <p:nvPr/>
        </p:nvPicPr>
        <p:blipFill>
          <a:blip r:embed="rId5" cstate="print"/>
          <a:srcRect/>
          <a:stretch>
            <a:fillRect/>
          </a:stretch>
        </p:blipFill>
        <p:spPr bwMode="auto">
          <a:xfrm>
            <a:off x="3531176" y="775857"/>
            <a:ext cx="2305050" cy="2151380"/>
          </a:xfrm>
          <a:prstGeom prst="rect">
            <a:avLst/>
          </a:prstGeom>
          <a:noFill/>
          <a:ln w="9525">
            <a:noFill/>
            <a:miter lim="800000"/>
            <a:headEnd/>
            <a:tailEnd/>
          </a:ln>
          <a:effectLst/>
        </p:spPr>
      </p:pic>
      <p:pic>
        <p:nvPicPr>
          <p:cNvPr id="105484" name="Picture 12"/>
          <p:cNvPicPr>
            <a:picLocks noChangeAspect="1" noChangeArrowheads="1"/>
          </p:cNvPicPr>
          <p:nvPr/>
        </p:nvPicPr>
        <p:blipFill>
          <a:blip r:embed="rId6" cstate="print"/>
          <a:srcRect/>
          <a:stretch>
            <a:fillRect/>
          </a:stretch>
        </p:blipFill>
        <p:spPr bwMode="auto">
          <a:xfrm>
            <a:off x="6403830" y="696622"/>
            <a:ext cx="2368859" cy="2194560"/>
          </a:xfrm>
          <a:prstGeom prst="rect">
            <a:avLst/>
          </a:prstGeom>
          <a:noFill/>
          <a:ln w="9525">
            <a:noFill/>
            <a:miter lim="800000"/>
            <a:headEnd/>
            <a:tailEnd/>
          </a:ln>
          <a:effectLst/>
        </p:spPr>
      </p:pic>
      <p:pic>
        <p:nvPicPr>
          <p:cNvPr id="105485" name="Picture 13"/>
          <p:cNvPicPr>
            <a:picLocks noChangeAspect="1" noChangeArrowheads="1"/>
          </p:cNvPicPr>
          <p:nvPr/>
        </p:nvPicPr>
        <p:blipFill>
          <a:blip r:embed="rId7" cstate="print"/>
          <a:srcRect/>
          <a:stretch>
            <a:fillRect/>
          </a:stretch>
        </p:blipFill>
        <p:spPr bwMode="auto">
          <a:xfrm>
            <a:off x="465426" y="3952443"/>
            <a:ext cx="2337167" cy="2194560"/>
          </a:xfrm>
          <a:prstGeom prst="rect">
            <a:avLst/>
          </a:prstGeom>
          <a:noFill/>
          <a:ln w="9525">
            <a:noFill/>
            <a:miter lim="800000"/>
            <a:headEnd/>
            <a:tailEnd/>
          </a:ln>
          <a:effectLst/>
        </p:spPr>
      </p:pic>
      <p:pic>
        <p:nvPicPr>
          <p:cNvPr id="105486" name="Picture 14"/>
          <p:cNvPicPr>
            <a:picLocks noChangeAspect="1" noChangeArrowheads="1"/>
          </p:cNvPicPr>
          <p:nvPr/>
        </p:nvPicPr>
        <p:blipFill>
          <a:blip r:embed="rId8" cstate="print"/>
          <a:srcRect/>
          <a:stretch>
            <a:fillRect/>
          </a:stretch>
        </p:blipFill>
        <p:spPr bwMode="auto">
          <a:xfrm>
            <a:off x="544659" y="2560204"/>
            <a:ext cx="419966" cy="391968"/>
          </a:xfrm>
          <a:prstGeom prst="rect">
            <a:avLst/>
          </a:prstGeom>
          <a:solidFill>
            <a:schemeClr val="bg1">
              <a:lumMod val="65000"/>
            </a:schemeClr>
          </a:solidFill>
          <a:ln w="9525">
            <a:noFill/>
            <a:miter lim="800000"/>
            <a:headEnd/>
            <a:tailEnd/>
          </a:ln>
          <a:effectLst/>
        </p:spPr>
      </p:pic>
      <p:pic>
        <p:nvPicPr>
          <p:cNvPr id="20" name="Picture 14"/>
          <p:cNvPicPr>
            <a:picLocks noChangeAspect="1" noChangeArrowheads="1"/>
          </p:cNvPicPr>
          <p:nvPr/>
        </p:nvPicPr>
        <p:blipFill>
          <a:blip r:embed="rId8" cstate="print"/>
          <a:srcRect/>
          <a:stretch>
            <a:fillRect/>
          </a:stretch>
        </p:blipFill>
        <p:spPr bwMode="auto">
          <a:xfrm>
            <a:off x="3565653" y="2536075"/>
            <a:ext cx="438455" cy="391968"/>
          </a:xfrm>
          <a:prstGeom prst="rect">
            <a:avLst/>
          </a:prstGeom>
          <a:solidFill>
            <a:schemeClr val="bg1">
              <a:lumMod val="65000"/>
            </a:schemeClr>
          </a:solidFill>
          <a:ln w="9525">
            <a:noFill/>
            <a:miter lim="800000"/>
            <a:headEnd/>
            <a:tailEnd/>
          </a:ln>
          <a:effectLst/>
        </p:spPr>
      </p:pic>
      <p:pic>
        <p:nvPicPr>
          <p:cNvPr id="21" name="Picture 14"/>
          <p:cNvPicPr>
            <a:picLocks noChangeAspect="1" noChangeArrowheads="1"/>
          </p:cNvPicPr>
          <p:nvPr/>
        </p:nvPicPr>
        <p:blipFill>
          <a:blip r:embed="rId8" cstate="print"/>
          <a:srcRect/>
          <a:stretch>
            <a:fillRect/>
          </a:stretch>
        </p:blipFill>
        <p:spPr bwMode="auto">
          <a:xfrm>
            <a:off x="533430" y="5763812"/>
            <a:ext cx="419966" cy="391968"/>
          </a:xfrm>
          <a:prstGeom prst="rect">
            <a:avLst/>
          </a:prstGeom>
          <a:solidFill>
            <a:schemeClr val="bg1">
              <a:lumMod val="65000"/>
            </a:schemeClr>
          </a:solidFill>
          <a:ln w="9525">
            <a:noFill/>
            <a:miter lim="800000"/>
            <a:headEnd/>
            <a:tailEnd/>
          </a:ln>
          <a:effectLst/>
        </p:spPr>
      </p:pic>
      <p:pic>
        <p:nvPicPr>
          <p:cNvPr id="22" name="Picture 14"/>
          <p:cNvPicPr>
            <a:picLocks noChangeAspect="1" noChangeArrowheads="1"/>
          </p:cNvPicPr>
          <p:nvPr/>
        </p:nvPicPr>
        <p:blipFill>
          <a:blip r:embed="rId8" cstate="print"/>
          <a:srcRect/>
          <a:stretch>
            <a:fillRect/>
          </a:stretch>
        </p:blipFill>
        <p:spPr bwMode="auto">
          <a:xfrm>
            <a:off x="6414465" y="2500848"/>
            <a:ext cx="419966" cy="391968"/>
          </a:xfrm>
          <a:prstGeom prst="rect">
            <a:avLst/>
          </a:prstGeom>
          <a:solidFill>
            <a:schemeClr val="bg1">
              <a:lumMod val="65000"/>
            </a:schemeClr>
          </a:solidFill>
          <a:ln w="9525">
            <a:noFill/>
            <a:miter lim="800000"/>
            <a:headEnd/>
            <a:tailEnd/>
          </a:ln>
          <a:effectLst/>
        </p:spPr>
      </p:pic>
      <p:sp>
        <p:nvSpPr>
          <p:cNvPr id="23" name="Striped Right Arrow 22"/>
          <p:cNvSpPr/>
          <p:nvPr/>
        </p:nvSpPr>
        <p:spPr>
          <a:xfrm>
            <a:off x="2974206" y="1771047"/>
            <a:ext cx="462013" cy="288757"/>
          </a:xfrm>
          <a:prstGeom prst="stripedRightArrow">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Striped Right Arrow 23"/>
          <p:cNvSpPr/>
          <p:nvPr/>
        </p:nvSpPr>
        <p:spPr>
          <a:xfrm>
            <a:off x="5908307" y="1759817"/>
            <a:ext cx="462013" cy="288757"/>
          </a:xfrm>
          <a:prstGeom prst="stripedRightArrow">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Striped Right Arrow 24"/>
          <p:cNvSpPr/>
          <p:nvPr/>
        </p:nvSpPr>
        <p:spPr>
          <a:xfrm>
            <a:off x="0" y="5003531"/>
            <a:ext cx="462013" cy="288757"/>
          </a:xfrm>
          <a:prstGeom prst="stripedRightArrow">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Striped Right Arrow 25"/>
          <p:cNvSpPr/>
          <p:nvPr/>
        </p:nvSpPr>
        <p:spPr>
          <a:xfrm>
            <a:off x="2991852" y="4897654"/>
            <a:ext cx="462013" cy="288757"/>
          </a:xfrm>
          <a:prstGeom prst="stripedRightArrow">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Striped Right Arrow 26"/>
          <p:cNvSpPr/>
          <p:nvPr/>
        </p:nvSpPr>
        <p:spPr>
          <a:xfrm>
            <a:off x="5889057" y="4916904"/>
            <a:ext cx="462013" cy="288757"/>
          </a:xfrm>
          <a:prstGeom prst="stripedRightArrow">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425" name="Picture 1"/>
          <p:cNvPicPr>
            <a:picLocks noChangeAspect="1" noChangeArrowheads="1"/>
          </p:cNvPicPr>
          <p:nvPr/>
        </p:nvPicPr>
        <p:blipFill>
          <a:blip r:embed="rId2" cstate="print"/>
          <a:srcRect/>
          <a:stretch>
            <a:fillRect/>
          </a:stretch>
        </p:blipFill>
        <p:spPr bwMode="auto">
          <a:xfrm>
            <a:off x="1028701" y="900545"/>
            <a:ext cx="6781800" cy="5334000"/>
          </a:xfrm>
          <a:prstGeom prst="rect">
            <a:avLst/>
          </a:prstGeom>
          <a:noFill/>
          <a:ln w="9525">
            <a:noFill/>
            <a:miter lim="800000"/>
            <a:headEnd/>
            <a:tailEnd/>
          </a:ln>
          <a:effectLst/>
        </p:spPr>
      </p:pic>
      <p:sp>
        <p:nvSpPr>
          <p:cNvPr id="5" name="TextBox 4"/>
          <p:cNvSpPr txBox="1"/>
          <p:nvPr/>
        </p:nvSpPr>
        <p:spPr>
          <a:xfrm>
            <a:off x="3764149" y="450259"/>
            <a:ext cx="1577676" cy="461665"/>
          </a:xfrm>
          <a:prstGeom prst="rect">
            <a:avLst/>
          </a:prstGeom>
          <a:noFill/>
        </p:spPr>
        <p:txBody>
          <a:bodyPr wrap="none" rtlCol="0">
            <a:spAutoFit/>
          </a:bodyPr>
          <a:lstStyle/>
          <a:p>
            <a:r>
              <a:rPr lang="en-US" sz="2400" b="1" dirty="0" smtClean="0"/>
              <a:t>Cell-type A</a:t>
            </a:r>
          </a:p>
        </p:txBody>
      </p:sp>
      <p:sp>
        <p:nvSpPr>
          <p:cNvPr id="6" name="TextBox 5"/>
          <p:cNvSpPr txBox="1"/>
          <p:nvPr/>
        </p:nvSpPr>
        <p:spPr>
          <a:xfrm>
            <a:off x="2240142" y="2611579"/>
            <a:ext cx="1564852" cy="461665"/>
          </a:xfrm>
          <a:prstGeom prst="rect">
            <a:avLst/>
          </a:prstGeom>
          <a:noFill/>
        </p:spPr>
        <p:txBody>
          <a:bodyPr wrap="none" rtlCol="0">
            <a:spAutoFit/>
          </a:bodyPr>
          <a:lstStyle/>
          <a:p>
            <a:r>
              <a:rPr lang="en-US" sz="2400" b="1" dirty="0" smtClean="0">
                <a:solidFill>
                  <a:srgbClr val="FF0000"/>
                </a:solidFill>
              </a:rPr>
              <a:t>Cell-type B</a:t>
            </a:r>
          </a:p>
        </p:txBody>
      </p:sp>
      <p:sp>
        <p:nvSpPr>
          <p:cNvPr id="7" name="TextBox 6"/>
          <p:cNvSpPr txBox="1"/>
          <p:nvPr/>
        </p:nvSpPr>
        <p:spPr>
          <a:xfrm>
            <a:off x="6978504" y="1877319"/>
            <a:ext cx="1555234" cy="461665"/>
          </a:xfrm>
          <a:prstGeom prst="rect">
            <a:avLst/>
          </a:prstGeom>
          <a:noFill/>
        </p:spPr>
        <p:txBody>
          <a:bodyPr wrap="none" rtlCol="0">
            <a:spAutoFit/>
          </a:bodyPr>
          <a:lstStyle/>
          <a:p>
            <a:r>
              <a:rPr lang="en-US" sz="2400" b="1" dirty="0" smtClean="0">
                <a:solidFill>
                  <a:srgbClr val="00FFFF"/>
                </a:solidFill>
              </a:rPr>
              <a:t>Cell-type C</a:t>
            </a:r>
          </a:p>
        </p:txBody>
      </p:sp>
      <p:sp>
        <p:nvSpPr>
          <p:cNvPr id="8" name="TextBox 7"/>
          <p:cNvSpPr txBox="1"/>
          <p:nvPr/>
        </p:nvSpPr>
        <p:spPr>
          <a:xfrm>
            <a:off x="7338729" y="4080259"/>
            <a:ext cx="1585690" cy="461665"/>
          </a:xfrm>
          <a:prstGeom prst="rect">
            <a:avLst/>
          </a:prstGeom>
          <a:noFill/>
        </p:spPr>
        <p:txBody>
          <a:bodyPr wrap="none" rtlCol="0">
            <a:spAutoFit/>
          </a:bodyPr>
          <a:lstStyle/>
          <a:p>
            <a:r>
              <a:rPr lang="en-US" sz="2400" b="1" dirty="0" smtClean="0">
                <a:solidFill>
                  <a:srgbClr val="92D050"/>
                </a:solidFill>
              </a:rPr>
              <a:t>Cell-type D</a:t>
            </a:r>
          </a:p>
        </p:txBody>
      </p:sp>
      <p:sp>
        <p:nvSpPr>
          <p:cNvPr id="9" name="TextBox 8"/>
          <p:cNvSpPr txBox="1"/>
          <p:nvPr/>
        </p:nvSpPr>
        <p:spPr>
          <a:xfrm>
            <a:off x="2309523" y="3941671"/>
            <a:ext cx="1542410" cy="461665"/>
          </a:xfrm>
          <a:prstGeom prst="rect">
            <a:avLst/>
          </a:prstGeom>
          <a:noFill/>
        </p:spPr>
        <p:txBody>
          <a:bodyPr wrap="none" rtlCol="0">
            <a:spAutoFit/>
          </a:bodyPr>
          <a:lstStyle/>
          <a:p>
            <a:r>
              <a:rPr lang="en-US" sz="2400" b="1" dirty="0" smtClean="0">
                <a:solidFill>
                  <a:srgbClr val="7030A0"/>
                </a:solidFill>
              </a:rPr>
              <a:t>Cell-type E</a:t>
            </a:r>
          </a:p>
        </p:txBody>
      </p:sp>
      <p:sp>
        <p:nvSpPr>
          <p:cNvPr id="10" name="TextBox 9"/>
          <p:cNvSpPr txBox="1"/>
          <p:nvPr/>
        </p:nvSpPr>
        <p:spPr>
          <a:xfrm>
            <a:off x="7241898" y="6172321"/>
            <a:ext cx="1532792" cy="461665"/>
          </a:xfrm>
          <a:prstGeom prst="rect">
            <a:avLst/>
          </a:prstGeom>
          <a:noFill/>
        </p:spPr>
        <p:txBody>
          <a:bodyPr wrap="none" rtlCol="0">
            <a:spAutoFit/>
          </a:bodyPr>
          <a:lstStyle/>
          <a:p>
            <a:r>
              <a:rPr lang="en-US" sz="2400" b="1" dirty="0" smtClean="0">
                <a:solidFill>
                  <a:srgbClr val="1A10E2"/>
                </a:solidFill>
              </a:rPr>
              <a:t>Cell-type F</a:t>
            </a:r>
          </a:p>
        </p:txBody>
      </p:sp>
      <p:sp>
        <p:nvSpPr>
          <p:cNvPr id="11" name="Down Arrow 10"/>
          <p:cNvSpPr/>
          <p:nvPr/>
        </p:nvSpPr>
        <p:spPr>
          <a:xfrm>
            <a:off x="757382" y="1302327"/>
            <a:ext cx="674255" cy="2872510"/>
          </a:xfrm>
          <a:prstGeom prst="downArrow">
            <a:avLst/>
          </a:prstGeom>
          <a:gradFill flip="none" rotWithShape="1">
            <a:gsLst>
              <a:gs pos="0">
                <a:srgbClr val="1A10E2"/>
              </a:gs>
              <a:gs pos="50000">
                <a:schemeClr val="accent1">
                  <a:tint val="44500"/>
                  <a:satMod val="160000"/>
                </a:schemeClr>
              </a:gs>
              <a:gs pos="100000">
                <a:schemeClr val="accent1">
                  <a:tint val="23500"/>
                  <a:satMod val="160000"/>
                </a:schemeClr>
              </a:gs>
            </a:gsLst>
            <a:lin ang="162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Tahoma" pitchFamily="34" charset="0"/>
              <a:ea typeface="Tahoma" pitchFamily="34" charset="0"/>
              <a:cs typeface="Tahoma" pitchFamily="34" charset="0"/>
            </a:endParaRPr>
          </a:p>
        </p:txBody>
      </p:sp>
      <p:sp>
        <p:nvSpPr>
          <p:cNvPr id="12" name="TextBox 11"/>
          <p:cNvSpPr txBox="1"/>
          <p:nvPr/>
        </p:nvSpPr>
        <p:spPr>
          <a:xfrm rot="16200000">
            <a:off x="-861502" y="2484582"/>
            <a:ext cx="2715808" cy="584775"/>
          </a:xfrm>
          <a:prstGeom prst="rect">
            <a:avLst/>
          </a:prstGeom>
          <a:noFill/>
        </p:spPr>
        <p:txBody>
          <a:bodyPr wrap="none" rtlCol="0">
            <a:spAutoFit/>
          </a:bodyPr>
          <a:lstStyle/>
          <a:p>
            <a:r>
              <a:rPr lang="en-US" sz="3200" b="1" dirty="0" smtClean="0">
                <a:solidFill>
                  <a:srgbClr val="002060"/>
                </a:solidFill>
                <a:latin typeface="Tahoma" pitchFamily="34" charset="0"/>
                <a:ea typeface="Tahoma" pitchFamily="34" charset="0"/>
                <a:cs typeface="Tahoma" pitchFamily="34" charset="0"/>
              </a:rPr>
              <a:t>Cell Division</a:t>
            </a:r>
            <a:endParaRPr lang="en-US" sz="3200" b="1" dirty="0">
              <a:solidFill>
                <a:srgbClr val="002060"/>
              </a:solidFill>
              <a:latin typeface="Tahoma" pitchFamily="34" charset="0"/>
              <a:ea typeface="Tahoma" pitchFamily="34" charset="0"/>
              <a:cs typeface="Tahoma" pitchFamily="34" charset="0"/>
            </a:endParaRPr>
          </a:p>
        </p:txBody>
      </p:sp>
    </p:spTree>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AutoShape 2" descr="Single-cell transcriptome analyses of tissues and cell type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108548" name="AutoShape 4" descr="Single-cell transcriptome analyses of tissues and cell type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108550" name="AutoShape 6" descr="Single-cell transcriptome analyses of tissues and cell type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108552" name="AutoShape 8" descr="http://www.nature.com.ezp-prod1.hul.harvard.edu/nmeth/journal/v11/n1/images/nmeth.2764-F1.jpg"/>
          <p:cNvSpPr>
            <a:spLocks noChangeAspect="1" noChangeArrowheads="1"/>
          </p:cNvSpPr>
          <p:nvPr/>
        </p:nvSpPr>
        <p:spPr bwMode="auto">
          <a:xfrm>
            <a:off x="155575" y="-2613025"/>
            <a:ext cx="5305425" cy="5457825"/>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11" name="Picture 10" descr="nmeth.2764-F1.jpg"/>
          <p:cNvPicPr>
            <a:picLocks noChangeAspect="1"/>
          </p:cNvPicPr>
          <p:nvPr/>
        </p:nvPicPr>
        <p:blipFill>
          <a:blip r:embed="rId2" cstate="print"/>
          <a:stretch>
            <a:fillRect/>
          </a:stretch>
        </p:blipFill>
        <p:spPr>
          <a:xfrm>
            <a:off x="1234722" y="0"/>
            <a:ext cx="6674556" cy="6858000"/>
          </a:xfrm>
          <a:prstGeom prst="rect">
            <a:avLst/>
          </a:prstGeom>
        </p:spPr>
      </p:pic>
      <p:sp>
        <p:nvSpPr>
          <p:cNvPr id="8" name="TextBox 7"/>
          <p:cNvSpPr txBox="1"/>
          <p:nvPr/>
        </p:nvSpPr>
        <p:spPr>
          <a:xfrm>
            <a:off x="5516212" y="6448910"/>
            <a:ext cx="4353339" cy="369332"/>
          </a:xfrm>
          <a:prstGeom prst="rect">
            <a:avLst/>
          </a:prstGeom>
          <a:solidFill>
            <a:schemeClr val="bg1"/>
          </a:solidFill>
        </p:spPr>
        <p:txBody>
          <a:bodyPr wrap="square" rtlCol="0">
            <a:spAutoFit/>
          </a:bodyPr>
          <a:lstStyle/>
          <a:p>
            <a:r>
              <a:rPr lang="en-US" dirty="0" smtClean="0"/>
              <a:t>R. Sandberg, 2014. Nature Methods</a:t>
            </a:r>
            <a:endParaRPr lang="en-US" dirty="0"/>
          </a:p>
        </p:txBody>
      </p:sp>
      <p:sp>
        <p:nvSpPr>
          <p:cNvPr id="9" name="Rectangle 8"/>
          <p:cNvSpPr/>
          <p:nvPr/>
        </p:nvSpPr>
        <p:spPr>
          <a:xfrm>
            <a:off x="397164" y="1422397"/>
            <a:ext cx="8636000" cy="551872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xit" presetSubtype="1" fill="hold" grpId="0" nodeType="clickEffect">
                                  <p:stCondLst>
                                    <p:cond delay="0"/>
                                  </p:stCondLst>
                                  <p:childTnLst>
                                    <p:animEffect transition="out" filter="wipe(up)">
                                      <p:cBhvr>
                                        <p:cTn id="6" dur="500"/>
                                        <p:tgtEl>
                                          <p:spTgt spid="9"/>
                                        </p:tgtEl>
                                      </p:cBhvr>
                                    </p:animEffect>
                                    <p:set>
                                      <p:cBhvr>
                                        <p:cTn id="7" dur="1" fill="hold">
                                          <p:stCondLst>
                                            <p:cond delay="499"/>
                                          </p:stCondLst>
                                        </p:cTn>
                                        <p:tgtEl>
                                          <p:spTgt spid="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Challenges in single-cell data analysis</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Characterize and distinguish technical/biological variability</a:t>
            </a:r>
          </a:p>
          <a:p>
            <a:pPr lvl="0"/>
            <a:endParaRPr lang="en-US" sz="1000" dirty="0" smtClean="0"/>
          </a:p>
          <a:p>
            <a:pPr lvl="0"/>
            <a:r>
              <a:rPr lang="en-US" dirty="0" smtClean="0"/>
              <a:t>Identify new and meaningful cell clusters.</a:t>
            </a:r>
          </a:p>
          <a:p>
            <a:pPr lvl="0"/>
            <a:endParaRPr lang="en-US" sz="900" dirty="0" smtClean="0"/>
          </a:p>
          <a:p>
            <a:pPr lvl="0"/>
            <a:r>
              <a:rPr lang="en-US" dirty="0" smtClean="0"/>
              <a:t>Identify the lineage relationship between different cell clusters.</a:t>
            </a:r>
          </a:p>
          <a:p>
            <a:pPr lvl="0"/>
            <a:endParaRPr lang="en-US" sz="900" dirty="0" smtClean="0"/>
          </a:p>
          <a:p>
            <a:pPr lvl="0"/>
            <a:r>
              <a:rPr lang="en-US" dirty="0" smtClean="0"/>
              <a:t>Characterize the dynamic process during cell-state transitions.</a:t>
            </a:r>
          </a:p>
          <a:p>
            <a:pPr lvl="0"/>
            <a:endParaRPr lang="en-US" sz="900" dirty="0" smtClean="0"/>
          </a:p>
          <a:p>
            <a:pPr lvl="0"/>
            <a:r>
              <a:rPr lang="en-US" dirty="0" smtClean="0"/>
              <a:t>Elucidate the transition of regulatory networks.</a:t>
            </a:r>
          </a:p>
          <a:p>
            <a:pPr lvl="0">
              <a:buNone/>
            </a:pPr>
            <a:r>
              <a:rPr lang="en-US" sz="900" dirty="0" smtClean="0"/>
              <a:t> </a:t>
            </a:r>
          </a:p>
          <a:p>
            <a:r>
              <a:rPr lang="en-US" dirty="0" smtClean="0"/>
              <a:t>Distinguish stochastic </a:t>
            </a:r>
            <a:r>
              <a:rPr lang="en-US" dirty="0" err="1" smtClean="0"/>
              <a:t>vs</a:t>
            </a:r>
            <a:r>
              <a:rPr lang="en-US" dirty="0" smtClean="0"/>
              <a:t> real variation</a:t>
            </a:r>
          </a:p>
          <a:p>
            <a:pPr>
              <a:buNone/>
            </a:pPr>
            <a:endParaRPr lang="en-US" dirty="0"/>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wipe(left)">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wipe(left)">
                                      <p:cBhvr>
                                        <p:cTn id="17" dur="500"/>
                                        <p:tgtEl>
                                          <p:spTgt spid="3">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3">
                                            <p:txEl>
                                              <p:pRg st="6" end="6"/>
                                            </p:txEl>
                                          </p:spTgt>
                                        </p:tgtEl>
                                        <p:attrNameLst>
                                          <p:attrName>style.visibility</p:attrName>
                                        </p:attrNameLst>
                                      </p:cBhvr>
                                      <p:to>
                                        <p:strVal val="visible"/>
                                      </p:to>
                                    </p:set>
                                    <p:animEffect transition="in" filter="wipe(left)">
                                      <p:cBhvr>
                                        <p:cTn id="22" dur="500"/>
                                        <p:tgtEl>
                                          <p:spTgt spid="3">
                                            <p:txEl>
                                              <p:pRg st="6" end="6"/>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nodeType="click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animEffect transition="in" filter="wipe(left)">
                                      <p:cBhvr>
                                        <p:cTn id="27" dur="500"/>
                                        <p:tgtEl>
                                          <p:spTgt spid="3">
                                            <p:txEl>
                                              <p:pRg st="8" end="8"/>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nodeType="clickEffect">
                                  <p:stCondLst>
                                    <p:cond delay="0"/>
                                  </p:stCondLst>
                                  <p:childTnLst>
                                    <p:set>
                                      <p:cBhvr>
                                        <p:cTn id="31" dur="1" fill="hold">
                                          <p:stCondLst>
                                            <p:cond delay="0"/>
                                          </p:stCondLst>
                                        </p:cTn>
                                        <p:tgtEl>
                                          <p:spTgt spid="3">
                                            <p:txEl>
                                              <p:pRg st="10" end="10"/>
                                            </p:txEl>
                                          </p:spTgt>
                                        </p:tgtEl>
                                        <p:attrNameLst>
                                          <p:attrName>style.visibility</p:attrName>
                                        </p:attrNameLst>
                                      </p:cBhvr>
                                      <p:to>
                                        <p:strVal val="visible"/>
                                      </p:to>
                                    </p:set>
                                    <p:animEffect transition="in" filter="wipe(left)">
                                      <p:cBhvr>
                                        <p:cTn id="32" dur="500"/>
                                        <p:tgtEl>
                                          <p:spTgt spid="3">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Picture 2"/>
          <p:cNvPicPr>
            <a:picLocks noChangeAspect="1" noChangeArrowheads="1"/>
          </p:cNvPicPr>
          <p:nvPr/>
        </p:nvPicPr>
        <p:blipFill>
          <a:blip r:embed="rId3" cstate="print"/>
          <a:srcRect/>
          <a:stretch>
            <a:fillRect/>
          </a:stretch>
        </p:blipFill>
        <p:spPr bwMode="auto">
          <a:xfrm>
            <a:off x="0" y="0"/>
            <a:ext cx="9144000" cy="6858000"/>
          </a:xfrm>
          <a:prstGeom prst="rect">
            <a:avLst/>
          </a:prstGeom>
          <a:noFill/>
          <a:ln w="9525">
            <a:noFill/>
            <a:miter lim="800000"/>
            <a:headEnd/>
            <a:tailEnd/>
          </a:ln>
          <a:effectLst/>
        </p:spPr>
      </p:pic>
    </p:spTree>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3"/>
          <p:cNvGrpSpPr/>
          <p:nvPr/>
        </p:nvGrpSpPr>
        <p:grpSpPr>
          <a:xfrm>
            <a:off x="0" y="-82824"/>
            <a:ext cx="9144000" cy="3234627"/>
            <a:chOff x="0" y="381000"/>
            <a:chExt cx="9144000" cy="3234627"/>
          </a:xfrm>
        </p:grpSpPr>
        <p:pic>
          <p:nvPicPr>
            <p:cNvPr id="111618" name="Picture 2"/>
            <p:cNvPicPr>
              <a:picLocks noChangeAspect="1" noChangeArrowheads="1"/>
            </p:cNvPicPr>
            <p:nvPr/>
          </p:nvPicPr>
          <p:blipFill>
            <a:blip r:embed="rId2" cstate="print"/>
            <a:srcRect/>
            <a:stretch>
              <a:fillRect/>
            </a:stretch>
          </p:blipFill>
          <p:spPr bwMode="auto">
            <a:xfrm>
              <a:off x="152400" y="533400"/>
              <a:ext cx="8991600" cy="3082227"/>
            </a:xfrm>
            <a:prstGeom prst="rect">
              <a:avLst/>
            </a:prstGeom>
            <a:noFill/>
            <a:ln w="9525">
              <a:noFill/>
              <a:miter lim="800000"/>
              <a:headEnd/>
              <a:tailEnd/>
            </a:ln>
          </p:spPr>
        </p:pic>
        <p:sp>
          <p:nvSpPr>
            <p:cNvPr id="3" name="Rectangle 2"/>
            <p:cNvSpPr/>
            <p:nvPr/>
          </p:nvSpPr>
          <p:spPr>
            <a:xfrm>
              <a:off x="0" y="381000"/>
              <a:ext cx="304800" cy="3048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1" name="Group 20"/>
          <p:cNvGrpSpPr/>
          <p:nvPr/>
        </p:nvGrpSpPr>
        <p:grpSpPr>
          <a:xfrm>
            <a:off x="152400" y="3346176"/>
            <a:ext cx="8849776" cy="3200400"/>
            <a:chOff x="152400" y="3505200"/>
            <a:chExt cx="8849776" cy="3200400"/>
          </a:xfrm>
        </p:grpSpPr>
        <p:sp>
          <p:nvSpPr>
            <p:cNvPr id="6" name="TextBox 5"/>
            <p:cNvSpPr txBox="1"/>
            <p:nvPr/>
          </p:nvSpPr>
          <p:spPr>
            <a:xfrm>
              <a:off x="1981200" y="3505200"/>
              <a:ext cx="631904" cy="369332"/>
            </a:xfrm>
            <a:prstGeom prst="rect">
              <a:avLst/>
            </a:prstGeom>
            <a:noFill/>
          </p:spPr>
          <p:txBody>
            <a:bodyPr wrap="none" rtlCol="0">
              <a:spAutoFit/>
            </a:bodyPr>
            <a:lstStyle/>
            <a:p>
              <a:r>
                <a:rPr lang="en-US" b="1" dirty="0" smtClean="0"/>
                <a:t>CMP</a:t>
              </a:r>
              <a:endParaRPr lang="en-US" b="1" dirty="0"/>
            </a:p>
          </p:txBody>
        </p:sp>
        <p:sp>
          <p:nvSpPr>
            <p:cNvPr id="8" name="TextBox 7"/>
            <p:cNvSpPr txBox="1"/>
            <p:nvPr/>
          </p:nvSpPr>
          <p:spPr>
            <a:xfrm>
              <a:off x="6400800" y="3581400"/>
              <a:ext cx="657552" cy="369332"/>
            </a:xfrm>
            <a:prstGeom prst="rect">
              <a:avLst/>
            </a:prstGeom>
            <a:noFill/>
          </p:spPr>
          <p:txBody>
            <a:bodyPr wrap="none" rtlCol="0">
              <a:spAutoFit/>
            </a:bodyPr>
            <a:lstStyle/>
            <a:p>
              <a:r>
                <a:rPr lang="en-US" b="1" dirty="0" smtClean="0"/>
                <a:t>GMP</a:t>
              </a:r>
              <a:endParaRPr lang="en-US" b="1" dirty="0"/>
            </a:p>
          </p:txBody>
        </p:sp>
        <p:sp>
          <p:nvSpPr>
            <p:cNvPr id="12" name="TextBox 11"/>
            <p:cNvSpPr txBox="1"/>
            <p:nvPr/>
          </p:nvSpPr>
          <p:spPr>
            <a:xfrm>
              <a:off x="1981200" y="5193268"/>
              <a:ext cx="622286" cy="369332"/>
            </a:xfrm>
            <a:prstGeom prst="rect">
              <a:avLst/>
            </a:prstGeom>
            <a:noFill/>
          </p:spPr>
          <p:txBody>
            <a:bodyPr wrap="none" rtlCol="0">
              <a:spAutoFit/>
            </a:bodyPr>
            <a:lstStyle/>
            <a:p>
              <a:r>
                <a:rPr lang="en-US" b="1" dirty="0" smtClean="0"/>
                <a:t>MEP</a:t>
              </a:r>
              <a:endParaRPr lang="en-US" b="1" dirty="0"/>
            </a:p>
          </p:txBody>
        </p:sp>
        <p:grpSp>
          <p:nvGrpSpPr>
            <p:cNvPr id="15" name="Group 14"/>
            <p:cNvGrpSpPr/>
            <p:nvPr/>
          </p:nvGrpSpPr>
          <p:grpSpPr>
            <a:xfrm>
              <a:off x="152400" y="3832275"/>
              <a:ext cx="8849776" cy="2873325"/>
              <a:chOff x="152400" y="3832275"/>
              <a:chExt cx="8849776" cy="2873325"/>
            </a:xfrm>
          </p:grpSpPr>
          <p:pic>
            <p:nvPicPr>
              <p:cNvPr id="111619" name="Picture 3"/>
              <p:cNvPicPr>
                <a:picLocks noChangeAspect="1" noChangeArrowheads="1"/>
              </p:cNvPicPr>
              <p:nvPr/>
            </p:nvPicPr>
            <p:blipFill>
              <a:blip r:embed="rId3" cstate="print"/>
              <a:srcRect/>
              <a:stretch>
                <a:fillRect/>
              </a:stretch>
            </p:blipFill>
            <p:spPr bwMode="auto">
              <a:xfrm>
                <a:off x="152400" y="3868774"/>
                <a:ext cx="4267200" cy="1151789"/>
              </a:xfrm>
              <a:prstGeom prst="rect">
                <a:avLst/>
              </a:prstGeom>
              <a:noFill/>
              <a:ln w="9525">
                <a:noFill/>
                <a:miter lim="800000"/>
                <a:headEnd/>
                <a:tailEnd/>
              </a:ln>
            </p:spPr>
          </p:pic>
          <p:pic>
            <p:nvPicPr>
              <p:cNvPr id="111620" name="Picture 4"/>
              <p:cNvPicPr>
                <a:picLocks noChangeAspect="1" noChangeArrowheads="1"/>
              </p:cNvPicPr>
              <p:nvPr/>
            </p:nvPicPr>
            <p:blipFill>
              <a:blip r:embed="rId4" cstate="print"/>
              <a:srcRect/>
              <a:stretch>
                <a:fillRect/>
              </a:stretch>
            </p:blipFill>
            <p:spPr bwMode="auto">
              <a:xfrm>
                <a:off x="4572000" y="3832275"/>
                <a:ext cx="4430176" cy="1196925"/>
              </a:xfrm>
              <a:prstGeom prst="rect">
                <a:avLst/>
              </a:prstGeom>
              <a:noFill/>
              <a:ln w="9525">
                <a:noFill/>
                <a:miter lim="800000"/>
                <a:headEnd/>
                <a:tailEnd/>
              </a:ln>
            </p:spPr>
          </p:pic>
          <p:grpSp>
            <p:nvGrpSpPr>
              <p:cNvPr id="4" name="Group 10"/>
              <p:cNvGrpSpPr/>
              <p:nvPr/>
            </p:nvGrpSpPr>
            <p:grpSpPr>
              <a:xfrm>
                <a:off x="152400" y="5181600"/>
                <a:ext cx="4495800" cy="1524000"/>
                <a:chOff x="152400" y="5181600"/>
                <a:chExt cx="4495800" cy="1524000"/>
              </a:xfrm>
            </p:grpSpPr>
            <p:pic>
              <p:nvPicPr>
                <p:cNvPr id="111621" name="Picture 5"/>
                <p:cNvPicPr>
                  <a:picLocks noChangeAspect="1" noChangeArrowheads="1"/>
                </p:cNvPicPr>
                <p:nvPr/>
              </p:nvPicPr>
              <p:blipFill>
                <a:blip r:embed="rId5" cstate="print"/>
                <a:srcRect/>
                <a:stretch>
                  <a:fillRect/>
                </a:stretch>
              </p:blipFill>
              <p:spPr bwMode="auto">
                <a:xfrm>
                  <a:off x="152400" y="5364073"/>
                  <a:ext cx="4495800" cy="1341527"/>
                </a:xfrm>
                <a:prstGeom prst="rect">
                  <a:avLst/>
                </a:prstGeom>
                <a:noFill/>
                <a:ln w="9525">
                  <a:noFill/>
                  <a:miter lim="800000"/>
                  <a:headEnd/>
                  <a:tailEnd/>
                </a:ln>
              </p:spPr>
            </p:pic>
            <p:sp>
              <p:nvSpPr>
                <p:cNvPr id="10" name="Rectangle 9"/>
                <p:cNvSpPr/>
                <p:nvPr/>
              </p:nvSpPr>
              <p:spPr>
                <a:xfrm>
                  <a:off x="2057400" y="5181600"/>
                  <a:ext cx="990600" cy="381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111622" name="Picture 6"/>
              <p:cNvPicPr>
                <a:picLocks noChangeAspect="1" noChangeArrowheads="1"/>
              </p:cNvPicPr>
              <p:nvPr/>
            </p:nvPicPr>
            <p:blipFill>
              <a:blip r:embed="rId6" cstate="print"/>
              <a:srcRect/>
              <a:stretch>
                <a:fillRect/>
              </a:stretch>
            </p:blipFill>
            <p:spPr bwMode="auto">
              <a:xfrm>
                <a:off x="4572000" y="5497860"/>
                <a:ext cx="4419600" cy="1131540"/>
              </a:xfrm>
              <a:prstGeom prst="rect">
                <a:avLst/>
              </a:prstGeom>
              <a:noFill/>
              <a:ln w="9525">
                <a:noFill/>
                <a:miter lim="800000"/>
                <a:headEnd/>
                <a:tailEnd/>
              </a:ln>
            </p:spPr>
          </p:pic>
        </p:grpSp>
        <p:sp>
          <p:nvSpPr>
            <p:cNvPr id="14" name="TextBox 13"/>
            <p:cNvSpPr txBox="1"/>
            <p:nvPr/>
          </p:nvSpPr>
          <p:spPr>
            <a:xfrm>
              <a:off x="6540514" y="5181600"/>
              <a:ext cx="527709" cy="369332"/>
            </a:xfrm>
            <a:prstGeom prst="rect">
              <a:avLst/>
            </a:prstGeom>
            <a:noFill/>
          </p:spPr>
          <p:txBody>
            <a:bodyPr wrap="none" rtlCol="0">
              <a:spAutoFit/>
            </a:bodyPr>
            <a:lstStyle/>
            <a:p>
              <a:r>
                <a:rPr lang="en-US" b="1" dirty="0" smtClean="0"/>
                <a:t>CLP</a:t>
              </a:r>
              <a:endParaRPr lang="en-US" b="1" dirty="0"/>
            </a:p>
          </p:txBody>
        </p:sp>
        <p:sp>
          <p:nvSpPr>
            <p:cNvPr id="20" name="TextBox 19"/>
            <p:cNvSpPr txBox="1"/>
            <p:nvPr/>
          </p:nvSpPr>
          <p:spPr>
            <a:xfrm>
              <a:off x="1940176" y="5178620"/>
              <a:ext cx="622286" cy="369332"/>
            </a:xfrm>
            <a:prstGeom prst="rect">
              <a:avLst/>
            </a:prstGeom>
            <a:noFill/>
          </p:spPr>
          <p:txBody>
            <a:bodyPr wrap="none" rtlCol="0">
              <a:spAutoFit/>
            </a:bodyPr>
            <a:lstStyle/>
            <a:p>
              <a:r>
                <a:rPr lang="en-US" b="1" dirty="0" smtClean="0"/>
                <a:t>MEP</a:t>
              </a:r>
              <a:endParaRPr lang="en-US" b="1" dirty="0"/>
            </a:p>
          </p:txBody>
        </p:sp>
      </p:grpSp>
      <p:sp>
        <p:nvSpPr>
          <p:cNvPr id="22" name="Rectangle 21"/>
          <p:cNvSpPr/>
          <p:nvPr/>
        </p:nvSpPr>
        <p:spPr>
          <a:xfrm>
            <a:off x="6376735" y="6464184"/>
            <a:ext cx="2709511" cy="369332"/>
          </a:xfrm>
          <a:prstGeom prst="rect">
            <a:avLst/>
          </a:prstGeom>
        </p:spPr>
        <p:txBody>
          <a:bodyPr wrap="square">
            <a:spAutoFit/>
          </a:bodyPr>
          <a:lstStyle/>
          <a:p>
            <a:r>
              <a:rPr lang="en-US" dirty="0" err="1" smtClean="0">
                <a:solidFill>
                  <a:srgbClr val="512A17"/>
                </a:solidFill>
              </a:rPr>
              <a:t>Guoji</a:t>
            </a:r>
            <a:r>
              <a:rPr lang="en-US" dirty="0" smtClean="0">
                <a:solidFill>
                  <a:srgbClr val="512A17"/>
                </a:solidFill>
              </a:rPr>
              <a:t> </a:t>
            </a:r>
            <a:r>
              <a:rPr lang="en-US" dirty="0" err="1" smtClean="0">
                <a:solidFill>
                  <a:srgbClr val="512A17"/>
                </a:solidFill>
              </a:rPr>
              <a:t>Guo</a:t>
            </a:r>
            <a:r>
              <a:rPr lang="en-US" dirty="0" smtClean="0">
                <a:solidFill>
                  <a:srgbClr val="512A17"/>
                </a:solidFill>
              </a:rPr>
              <a:t>, Eugenio Marco</a:t>
            </a:r>
            <a:endParaRPr lang="en-US" dirty="0"/>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wipe(up)">
                                      <p:cBhvr>
                                        <p:cTn id="7"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19"/>
          <p:cNvGrpSpPr/>
          <p:nvPr/>
        </p:nvGrpSpPr>
        <p:grpSpPr>
          <a:xfrm>
            <a:off x="5410200" y="3733800"/>
            <a:ext cx="2743200" cy="2158584"/>
            <a:chOff x="5410200" y="3810000"/>
            <a:chExt cx="2743200" cy="2158584"/>
          </a:xfrm>
        </p:grpSpPr>
        <p:pic>
          <p:nvPicPr>
            <p:cNvPr id="61444" name="Picture 4"/>
            <p:cNvPicPr>
              <a:picLocks noChangeAspect="1" noChangeArrowheads="1"/>
            </p:cNvPicPr>
            <p:nvPr/>
          </p:nvPicPr>
          <p:blipFill>
            <a:blip r:embed="rId2" cstate="print"/>
            <a:srcRect/>
            <a:stretch>
              <a:fillRect/>
            </a:stretch>
          </p:blipFill>
          <p:spPr bwMode="auto">
            <a:xfrm>
              <a:off x="5410200" y="3810000"/>
              <a:ext cx="2743200" cy="2158584"/>
            </a:xfrm>
            <a:prstGeom prst="rect">
              <a:avLst/>
            </a:prstGeom>
            <a:noFill/>
            <a:ln w="9525">
              <a:noFill/>
              <a:miter lim="800000"/>
              <a:headEnd/>
              <a:tailEnd/>
            </a:ln>
            <a:effectLst/>
          </p:spPr>
        </p:pic>
        <p:sp>
          <p:nvSpPr>
            <p:cNvPr id="15" name="Rectangle 14"/>
            <p:cNvSpPr/>
            <p:nvPr/>
          </p:nvSpPr>
          <p:spPr>
            <a:xfrm>
              <a:off x="5410200" y="3810000"/>
              <a:ext cx="381000" cy="3048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itle 1"/>
          <p:cNvSpPr>
            <a:spLocks noGrp="1"/>
          </p:cNvSpPr>
          <p:nvPr>
            <p:ph type="title"/>
          </p:nvPr>
        </p:nvSpPr>
        <p:spPr>
          <a:xfrm>
            <a:off x="228600" y="0"/>
            <a:ext cx="8610600" cy="1143000"/>
          </a:xfrm>
        </p:spPr>
        <p:txBody>
          <a:bodyPr>
            <a:normAutofit/>
          </a:bodyPr>
          <a:lstStyle/>
          <a:p>
            <a:r>
              <a:rPr lang="en-US" sz="3200" dirty="0" smtClean="0"/>
              <a:t>SPADE: a density-normalized, spanning tree model</a:t>
            </a:r>
            <a:endParaRPr lang="en-US" sz="3200" dirty="0"/>
          </a:p>
        </p:txBody>
      </p:sp>
      <p:sp>
        <p:nvSpPr>
          <p:cNvPr id="4" name="TextBox 3"/>
          <p:cNvSpPr txBox="1"/>
          <p:nvPr/>
        </p:nvSpPr>
        <p:spPr>
          <a:xfrm>
            <a:off x="7132693" y="6096000"/>
            <a:ext cx="1858907" cy="646331"/>
          </a:xfrm>
          <a:prstGeom prst="rect">
            <a:avLst/>
          </a:prstGeom>
          <a:noFill/>
        </p:spPr>
        <p:txBody>
          <a:bodyPr wrap="none" rtlCol="0">
            <a:spAutoFit/>
          </a:bodyPr>
          <a:lstStyle/>
          <a:p>
            <a:r>
              <a:rPr lang="en-US" i="1" dirty="0" err="1" smtClean="0"/>
              <a:t>Qiu</a:t>
            </a:r>
            <a:r>
              <a:rPr lang="en-US" i="1" dirty="0" smtClean="0"/>
              <a:t> et al. 2011</a:t>
            </a:r>
          </a:p>
          <a:p>
            <a:r>
              <a:rPr lang="en-US" i="1" dirty="0" smtClean="0"/>
              <a:t>Nat Biotech, p886</a:t>
            </a:r>
            <a:endParaRPr lang="en-US" i="1" dirty="0"/>
          </a:p>
        </p:txBody>
      </p:sp>
      <p:sp>
        <p:nvSpPr>
          <p:cNvPr id="7" name="Right Arrow 6"/>
          <p:cNvSpPr/>
          <p:nvPr/>
        </p:nvSpPr>
        <p:spPr>
          <a:xfrm>
            <a:off x="3962400" y="1828800"/>
            <a:ext cx="914400" cy="5334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Down Arrow 8"/>
          <p:cNvSpPr/>
          <p:nvPr/>
        </p:nvSpPr>
        <p:spPr>
          <a:xfrm>
            <a:off x="6553200" y="3124200"/>
            <a:ext cx="609600" cy="8382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ight Arrow 11"/>
          <p:cNvSpPr/>
          <p:nvPr/>
        </p:nvSpPr>
        <p:spPr>
          <a:xfrm rot="10800000">
            <a:off x="4038600" y="4800599"/>
            <a:ext cx="914400" cy="5334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5" name="Group 17"/>
          <p:cNvGrpSpPr/>
          <p:nvPr/>
        </p:nvGrpSpPr>
        <p:grpSpPr>
          <a:xfrm>
            <a:off x="762000" y="762000"/>
            <a:ext cx="2743200" cy="2355258"/>
            <a:chOff x="762000" y="762000"/>
            <a:chExt cx="2743200" cy="2355258"/>
          </a:xfrm>
        </p:grpSpPr>
        <p:pic>
          <p:nvPicPr>
            <p:cNvPr id="61442" name="Picture 2"/>
            <p:cNvPicPr>
              <a:picLocks noChangeAspect="1" noChangeArrowheads="1"/>
            </p:cNvPicPr>
            <p:nvPr/>
          </p:nvPicPr>
          <p:blipFill>
            <a:blip r:embed="rId3" cstate="print"/>
            <a:srcRect/>
            <a:stretch>
              <a:fillRect/>
            </a:stretch>
          </p:blipFill>
          <p:spPr bwMode="auto">
            <a:xfrm>
              <a:off x="762000" y="838200"/>
              <a:ext cx="2743200" cy="2279058"/>
            </a:xfrm>
            <a:prstGeom prst="rect">
              <a:avLst/>
            </a:prstGeom>
            <a:noFill/>
            <a:ln w="9525">
              <a:noFill/>
              <a:miter lim="800000"/>
              <a:headEnd/>
              <a:tailEnd/>
            </a:ln>
            <a:effectLst/>
          </p:spPr>
        </p:pic>
        <p:sp>
          <p:nvSpPr>
            <p:cNvPr id="13" name="Rectangle 12"/>
            <p:cNvSpPr/>
            <p:nvPr/>
          </p:nvSpPr>
          <p:spPr>
            <a:xfrm>
              <a:off x="762000" y="762000"/>
              <a:ext cx="381000" cy="3048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6" name="Group 18"/>
          <p:cNvGrpSpPr/>
          <p:nvPr/>
        </p:nvGrpSpPr>
        <p:grpSpPr>
          <a:xfrm>
            <a:off x="5334000" y="914400"/>
            <a:ext cx="2743200" cy="2109056"/>
            <a:chOff x="5334000" y="914400"/>
            <a:chExt cx="2743200" cy="2109056"/>
          </a:xfrm>
        </p:grpSpPr>
        <p:pic>
          <p:nvPicPr>
            <p:cNvPr id="61443" name="Picture 3"/>
            <p:cNvPicPr>
              <a:picLocks noChangeAspect="1" noChangeArrowheads="1"/>
            </p:cNvPicPr>
            <p:nvPr/>
          </p:nvPicPr>
          <p:blipFill>
            <a:blip r:embed="rId4" cstate="print"/>
            <a:srcRect/>
            <a:stretch>
              <a:fillRect/>
            </a:stretch>
          </p:blipFill>
          <p:spPr bwMode="auto">
            <a:xfrm>
              <a:off x="5334000" y="990600"/>
              <a:ext cx="2743200" cy="2032856"/>
            </a:xfrm>
            <a:prstGeom prst="rect">
              <a:avLst/>
            </a:prstGeom>
            <a:noFill/>
            <a:ln w="9525">
              <a:noFill/>
              <a:miter lim="800000"/>
              <a:headEnd/>
              <a:tailEnd/>
            </a:ln>
            <a:effectLst/>
          </p:spPr>
        </p:pic>
        <p:sp>
          <p:nvSpPr>
            <p:cNvPr id="14" name="Rectangle 13"/>
            <p:cNvSpPr/>
            <p:nvPr/>
          </p:nvSpPr>
          <p:spPr>
            <a:xfrm>
              <a:off x="5334000" y="914400"/>
              <a:ext cx="381000" cy="3048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8" name="Group 16"/>
          <p:cNvGrpSpPr/>
          <p:nvPr/>
        </p:nvGrpSpPr>
        <p:grpSpPr>
          <a:xfrm>
            <a:off x="762000" y="3886200"/>
            <a:ext cx="2743200" cy="2135646"/>
            <a:chOff x="762000" y="3886200"/>
            <a:chExt cx="2743200" cy="2135646"/>
          </a:xfrm>
        </p:grpSpPr>
        <p:pic>
          <p:nvPicPr>
            <p:cNvPr id="61445" name="Picture 5"/>
            <p:cNvPicPr>
              <a:picLocks noChangeAspect="1" noChangeArrowheads="1"/>
            </p:cNvPicPr>
            <p:nvPr/>
          </p:nvPicPr>
          <p:blipFill>
            <a:blip r:embed="rId5" cstate="print"/>
            <a:srcRect/>
            <a:stretch>
              <a:fillRect/>
            </a:stretch>
          </p:blipFill>
          <p:spPr bwMode="auto">
            <a:xfrm>
              <a:off x="762000" y="3886200"/>
              <a:ext cx="2743200" cy="2135646"/>
            </a:xfrm>
            <a:prstGeom prst="rect">
              <a:avLst/>
            </a:prstGeom>
            <a:noFill/>
            <a:ln w="9525">
              <a:noFill/>
              <a:miter lim="800000"/>
              <a:headEnd/>
              <a:tailEnd/>
            </a:ln>
            <a:effectLst/>
          </p:spPr>
        </p:pic>
        <p:sp>
          <p:nvSpPr>
            <p:cNvPr id="16" name="Rectangle 15"/>
            <p:cNvSpPr/>
            <p:nvPr/>
          </p:nvSpPr>
          <p:spPr>
            <a:xfrm>
              <a:off x="838200" y="3962400"/>
              <a:ext cx="381000" cy="3048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1" name="TextBox 20"/>
          <p:cNvSpPr txBox="1"/>
          <p:nvPr/>
        </p:nvSpPr>
        <p:spPr>
          <a:xfrm>
            <a:off x="3505200" y="1295400"/>
            <a:ext cx="1909882" cy="461665"/>
          </a:xfrm>
          <a:prstGeom prst="rect">
            <a:avLst/>
          </a:prstGeom>
          <a:noFill/>
        </p:spPr>
        <p:txBody>
          <a:bodyPr wrap="none" rtlCol="0">
            <a:spAutoFit/>
          </a:bodyPr>
          <a:lstStyle/>
          <a:p>
            <a:r>
              <a:rPr lang="en-US" sz="2400" dirty="0" smtClean="0"/>
              <a:t>Down-sample</a:t>
            </a:r>
            <a:endParaRPr lang="en-US" sz="2400" dirty="0"/>
          </a:p>
        </p:txBody>
      </p:sp>
      <p:sp>
        <p:nvSpPr>
          <p:cNvPr id="22" name="TextBox 21"/>
          <p:cNvSpPr txBox="1"/>
          <p:nvPr/>
        </p:nvSpPr>
        <p:spPr>
          <a:xfrm>
            <a:off x="7200070" y="3124200"/>
            <a:ext cx="1943930" cy="830997"/>
          </a:xfrm>
          <a:prstGeom prst="rect">
            <a:avLst/>
          </a:prstGeom>
          <a:noFill/>
        </p:spPr>
        <p:txBody>
          <a:bodyPr wrap="none" rtlCol="0">
            <a:spAutoFit/>
          </a:bodyPr>
          <a:lstStyle/>
          <a:p>
            <a:r>
              <a:rPr lang="en-US" sz="2400" dirty="0" smtClean="0"/>
              <a:t>Clustering,</a:t>
            </a:r>
          </a:p>
          <a:p>
            <a:r>
              <a:rPr lang="en-US" sz="2400" dirty="0" smtClean="0"/>
              <a:t>Spanning-tree</a:t>
            </a:r>
            <a:endParaRPr lang="en-US" sz="2400" dirty="0"/>
          </a:p>
        </p:txBody>
      </p:sp>
      <p:sp>
        <p:nvSpPr>
          <p:cNvPr id="27" name="TextBox 26"/>
          <p:cNvSpPr txBox="1"/>
          <p:nvPr/>
        </p:nvSpPr>
        <p:spPr>
          <a:xfrm>
            <a:off x="3772663" y="4262735"/>
            <a:ext cx="1758815" cy="461665"/>
          </a:xfrm>
          <a:prstGeom prst="rect">
            <a:avLst/>
          </a:prstGeom>
          <a:noFill/>
        </p:spPr>
        <p:txBody>
          <a:bodyPr wrap="none" rtlCol="0">
            <a:spAutoFit/>
          </a:bodyPr>
          <a:lstStyle/>
          <a:p>
            <a:r>
              <a:rPr lang="en-US" sz="2400" dirty="0" smtClean="0"/>
              <a:t>Visualization</a:t>
            </a:r>
            <a:endParaRPr lang="en-US" sz="2400" dirty="0"/>
          </a:p>
        </p:txBody>
      </p:sp>
    </p:spTree>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6324" name="Picture 4"/>
          <p:cNvPicPr>
            <a:picLocks noChangeAspect="1" noChangeArrowheads="1"/>
          </p:cNvPicPr>
          <p:nvPr/>
        </p:nvPicPr>
        <p:blipFill>
          <a:blip r:embed="rId3" cstate="print"/>
          <a:srcRect/>
          <a:stretch>
            <a:fillRect/>
          </a:stretch>
        </p:blipFill>
        <p:spPr bwMode="auto">
          <a:xfrm>
            <a:off x="1219200" y="381000"/>
            <a:ext cx="6610350" cy="5749955"/>
          </a:xfrm>
          <a:prstGeom prst="rect">
            <a:avLst/>
          </a:prstGeom>
          <a:noFill/>
          <a:ln w="9525">
            <a:noFill/>
            <a:miter lim="800000"/>
            <a:headEnd/>
            <a:tailEnd/>
          </a:ln>
          <a:effectLst/>
        </p:spPr>
      </p:pic>
      <p:sp>
        <p:nvSpPr>
          <p:cNvPr id="3" name="Rectangle 2"/>
          <p:cNvSpPr/>
          <p:nvPr/>
        </p:nvSpPr>
        <p:spPr>
          <a:xfrm>
            <a:off x="2438400" y="457200"/>
            <a:ext cx="914400" cy="3048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p:cNvSpPr/>
          <p:nvPr/>
        </p:nvSpPr>
        <p:spPr>
          <a:xfrm>
            <a:off x="6172200" y="457200"/>
            <a:ext cx="762000" cy="3048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p:cNvSpPr/>
          <p:nvPr/>
        </p:nvSpPr>
        <p:spPr>
          <a:xfrm>
            <a:off x="6019800" y="3352800"/>
            <a:ext cx="762000" cy="3048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p:cNvSpPr/>
          <p:nvPr/>
        </p:nvSpPr>
        <p:spPr>
          <a:xfrm>
            <a:off x="2743200" y="3352800"/>
            <a:ext cx="762000" cy="3048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42" name="Picture 2"/>
          <p:cNvPicPr>
            <a:picLocks noChangeAspect="1" noChangeArrowheads="1"/>
          </p:cNvPicPr>
          <p:nvPr/>
        </p:nvPicPr>
        <p:blipFill>
          <a:blip r:embed="rId2" cstate="print"/>
          <a:srcRect/>
          <a:stretch>
            <a:fillRect/>
          </a:stretch>
        </p:blipFill>
        <p:spPr bwMode="auto">
          <a:xfrm>
            <a:off x="1111250" y="831850"/>
            <a:ext cx="6921500" cy="5194300"/>
          </a:xfrm>
          <a:prstGeom prst="rect">
            <a:avLst/>
          </a:prstGeom>
          <a:noFill/>
          <a:ln w="9525">
            <a:noFill/>
            <a:miter lim="800000"/>
            <a:headEnd/>
            <a:tailEnd/>
          </a:ln>
        </p:spPr>
      </p:pic>
    </p:spTree>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nvGraphicFramePr>
        <p:xfrm>
          <a:off x="482600" y="1813560"/>
          <a:ext cx="2717800" cy="2377440"/>
        </p:xfrm>
        <a:graphic>
          <a:graphicData uri="http://schemas.openxmlformats.org/drawingml/2006/table">
            <a:tbl>
              <a:tblPr/>
              <a:tblGrid>
                <a:gridCol w="1306451"/>
                <a:gridCol w="1411349"/>
              </a:tblGrid>
              <a:tr h="396240">
                <a:tc gridSpan="2">
                  <a:txBody>
                    <a:bodyPr/>
                    <a:lstStyle/>
                    <a:p>
                      <a:pPr algn="ctr" fontAlgn="b"/>
                      <a:r>
                        <a:rPr lang="en-US" sz="2400" b="1" i="0" u="none" strike="noStrike" dirty="0">
                          <a:solidFill>
                            <a:srgbClr val="000000"/>
                          </a:solidFill>
                          <a:latin typeface="Calibri"/>
                        </a:rPr>
                        <a:t>Log2(CMP1/CMP2)</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r>
              <a:tr h="396240">
                <a:tc>
                  <a:txBody>
                    <a:bodyPr/>
                    <a:lstStyle/>
                    <a:p>
                      <a:pPr algn="l" fontAlgn="b"/>
                      <a:r>
                        <a:rPr lang="en-US" sz="2400" b="1" i="0" u="none" strike="noStrike" dirty="0">
                          <a:solidFill>
                            <a:srgbClr val="FF0000"/>
                          </a:solidFill>
                          <a:latin typeface="Calibri"/>
                        </a:rPr>
                        <a:t>CD55</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2400" b="1" i="0" u="none" strike="noStrike">
                          <a:solidFill>
                            <a:srgbClr val="000000"/>
                          </a:solidFill>
                          <a:latin typeface="Calibri"/>
                        </a:rPr>
                        <a:t>7.87</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96240">
                <a:tc>
                  <a:txBody>
                    <a:bodyPr/>
                    <a:lstStyle/>
                    <a:p>
                      <a:pPr algn="l" fontAlgn="b"/>
                      <a:r>
                        <a:rPr lang="en-US" sz="2400" b="1" i="0" u="none" strike="noStrike">
                          <a:solidFill>
                            <a:srgbClr val="000000"/>
                          </a:solidFill>
                          <a:latin typeface="Calibri"/>
                        </a:rPr>
                        <a:t>ICAM4</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2400" b="1" i="0" u="none" strike="noStrike">
                          <a:solidFill>
                            <a:srgbClr val="000000"/>
                          </a:solidFill>
                          <a:latin typeface="Calibri"/>
                        </a:rPr>
                        <a:t>3.98</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96240">
                <a:tc>
                  <a:txBody>
                    <a:bodyPr/>
                    <a:lstStyle/>
                    <a:p>
                      <a:pPr algn="l" fontAlgn="b"/>
                      <a:r>
                        <a:rPr lang="en-US" sz="2400" b="1" i="0" u="none" strike="noStrike">
                          <a:solidFill>
                            <a:srgbClr val="000000"/>
                          </a:solidFill>
                          <a:latin typeface="Calibri"/>
                        </a:rPr>
                        <a:t>CD274</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2400" b="1" i="0" u="none" strike="noStrike">
                          <a:solidFill>
                            <a:srgbClr val="000000"/>
                          </a:solidFill>
                          <a:latin typeface="Calibri"/>
                        </a:rPr>
                        <a:t>3.32</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96240">
                <a:tc>
                  <a:txBody>
                    <a:bodyPr/>
                    <a:lstStyle/>
                    <a:p>
                      <a:pPr algn="l" fontAlgn="b"/>
                      <a:r>
                        <a:rPr lang="en-US" sz="2400" b="1" i="0" u="none" strike="noStrike">
                          <a:solidFill>
                            <a:srgbClr val="000000"/>
                          </a:solidFill>
                          <a:latin typeface="Calibri"/>
                        </a:rPr>
                        <a:t>MPL</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2400" b="1" i="0" u="none" strike="noStrike">
                          <a:solidFill>
                            <a:srgbClr val="000000"/>
                          </a:solidFill>
                          <a:latin typeface="Calibri"/>
                        </a:rPr>
                        <a:t>3.19</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96240">
                <a:tc>
                  <a:txBody>
                    <a:bodyPr/>
                    <a:lstStyle/>
                    <a:p>
                      <a:pPr algn="l" fontAlgn="b"/>
                      <a:r>
                        <a:rPr lang="en-US" sz="2400" b="1" i="0" u="none" strike="noStrike">
                          <a:solidFill>
                            <a:srgbClr val="000000"/>
                          </a:solidFill>
                          <a:latin typeface="Calibri"/>
                        </a:rPr>
                        <a:t>TEK</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2400" b="1" i="0" u="none" strike="noStrike" dirty="0">
                          <a:solidFill>
                            <a:srgbClr val="000000"/>
                          </a:solidFill>
                          <a:latin typeface="Calibri"/>
                        </a:rPr>
                        <a:t>2.83</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grpSp>
        <p:nvGrpSpPr>
          <p:cNvPr id="2" name="Group 6"/>
          <p:cNvGrpSpPr/>
          <p:nvPr/>
        </p:nvGrpSpPr>
        <p:grpSpPr>
          <a:xfrm>
            <a:off x="3733800" y="1143000"/>
            <a:ext cx="4724400" cy="4613275"/>
            <a:chOff x="3733800" y="1143000"/>
            <a:chExt cx="4724400" cy="4613275"/>
          </a:xfrm>
        </p:grpSpPr>
        <p:pic>
          <p:nvPicPr>
            <p:cNvPr id="113666" name="Picture 2"/>
            <p:cNvPicPr>
              <a:picLocks noChangeAspect="1" noChangeArrowheads="1"/>
            </p:cNvPicPr>
            <p:nvPr/>
          </p:nvPicPr>
          <p:blipFill>
            <a:blip r:embed="rId2" cstate="print"/>
            <a:srcRect/>
            <a:stretch>
              <a:fillRect/>
            </a:stretch>
          </p:blipFill>
          <p:spPr bwMode="auto">
            <a:xfrm>
              <a:off x="3810000" y="1219200"/>
              <a:ext cx="4586332" cy="4537075"/>
            </a:xfrm>
            <a:prstGeom prst="rect">
              <a:avLst/>
            </a:prstGeom>
            <a:noFill/>
            <a:ln w="9525">
              <a:noFill/>
              <a:miter lim="800000"/>
              <a:headEnd/>
              <a:tailEnd/>
            </a:ln>
          </p:spPr>
        </p:pic>
        <p:sp>
          <p:nvSpPr>
            <p:cNvPr id="5" name="Rectangle 4"/>
            <p:cNvSpPr/>
            <p:nvPr/>
          </p:nvSpPr>
          <p:spPr>
            <a:xfrm>
              <a:off x="3733800" y="1143000"/>
              <a:ext cx="381000" cy="381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p:cNvSpPr/>
            <p:nvPr/>
          </p:nvSpPr>
          <p:spPr>
            <a:xfrm>
              <a:off x="8077200" y="1143000"/>
              <a:ext cx="381000" cy="381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58486" y="844517"/>
            <a:ext cx="4102894" cy="557622"/>
          </a:xfrm>
        </p:spPr>
        <p:txBody>
          <a:bodyPr>
            <a:noAutofit/>
          </a:bodyPr>
          <a:lstStyle/>
          <a:p>
            <a:r>
              <a:rPr lang="en-US" sz="3200" dirty="0" smtClean="0"/>
              <a:t>Cancer Stem Cells</a:t>
            </a:r>
            <a:endParaRPr lang="en-US" sz="3200" dirty="0"/>
          </a:p>
        </p:txBody>
      </p:sp>
      <p:sp>
        <p:nvSpPr>
          <p:cNvPr id="3" name="Content Placeholder 2"/>
          <p:cNvSpPr>
            <a:spLocks noGrp="1"/>
          </p:cNvSpPr>
          <p:nvPr>
            <p:ph idx="1"/>
          </p:nvPr>
        </p:nvSpPr>
        <p:spPr>
          <a:xfrm>
            <a:off x="1173579" y="1879011"/>
            <a:ext cx="6836834" cy="3965551"/>
          </a:xfrm>
        </p:spPr>
        <p:txBody>
          <a:bodyPr>
            <a:normAutofit/>
          </a:bodyPr>
          <a:lstStyle/>
          <a:p>
            <a:r>
              <a:rPr lang="en-US" sz="2000" kern="0" dirty="0" smtClean="0">
                <a:latin typeface="Arial"/>
                <a:ea typeface="SimSun"/>
                <a:cs typeface="Arial"/>
              </a:rPr>
              <a:t>Each cancer contains a highly heterogeneous cell population</a:t>
            </a:r>
            <a:r>
              <a:rPr lang="en-US" sz="2000" dirty="0" smtClean="0"/>
              <a:t>.</a:t>
            </a:r>
          </a:p>
          <a:p>
            <a:pPr>
              <a:buNone/>
            </a:pPr>
            <a:endParaRPr lang="en-US" sz="2000" kern="0" dirty="0" smtClean="0">
              <a:latin typeface="Arial"/>
              <a:ea typeface="SimSun"/>
              <a:cs typeface="Arial"/>
            </a:endParaRPr>
          </a:p>
          <a:p>
            <a:r>
              <a:rPr lang="en-US" sz="2000" kern="0" dirty="0" err="1" smtClean="0">
                <a:latin typeface="Arial"/>
                <a:ea typeface="SimSun"/>
                <a:cs typeface="Arial"/>
              </a:rPr>
              <a:t>Clonal</a:t>
            </a:r>
            <a:r>
              <a:rPr lang="en-US" sz="2000" kern="0" dirty="0" smtClean="0">
                <a:latin typeface="Arial"/>
                <a:ea typeface="SimSun"/>
                <a:cs typeface="Arial"/>
              </a:rPr>
              <a:t> evolution contributes to cancer heterogeneity</a:t>
            </a:r>
          </a:p>
          <a:p>
            <a:endParaRPr lang="en-US" sz="2000" kern="0" dirty="0" smtClean="0">
              <a:latin typeface="Arial"/>
              <a:ea typeface="SimSun"/>
              <a:cs typeface="Arial"/>
            </a:endParaRPr>
          </a:p>
          <a:p>
            <a:r>
              <a:rPr lang="en-US" sz="2000" kern="0" dirty="0" smtClean="0">
                <a:latin typeface="Arial"/>
                <a:ea typeface="SimSun"/>
                <a:cs typeface="Arial"/>
              </a:rPr>
              <a:t>Cancer cells are hierarchically organized and maintained by cancer stem cells</a:t>
            </a:r>
          </a:p>
          <a:p>
            <a:endParaRPr lang="en-US" sz="2000" kern="0" dirty="0" smtClean="0">
              <a:latin typeface="Arial"/>
              <a:ea typeface="SimSun"/>
              <a:cs typeface="Arial"/>
            </a:endParaRPr>
          </a:p>
          <a:p>
            <a:r>
              <a:rPr lang="en-US" sz="2000" i="1" kern="0" dirty="0" smtClean="0">
                <a:solidFill>
                  <a:srgbClr val="FF0000"/>
                </a:solidFill>
                <a:latin typeface="Arial"/>
                <a:ea typeface="SimSun"/>
                <a:cs typeface="Arial"/>
              </a:rPr>
              <a:t>How are the leukemia stem cells related to normal blood cell lineage? How do they differ?</a:t>
            </a:r>
            <a:endParaRPr lang="en-US" sz="2000" i="1" dirty="0" smtClean="0">
              <a:solidFill>
                <a:srgbClr val="FF0000"/>
              </a:solidFill>
            </a:endParaRPr>
          </a:p>
          <a:p>
            <a:endParaRPr lang="en-US" sz="2000" dirty="0"/>
          </a:p>
        </p:txBody>
      </p:sp>
    </p:spTree>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30515" y="274638"/>
            <a:ext cx="7790013" cy="1143000"/>
          </a:xfrm>
        </p:spPr>
        <p:txBody>
          <a:bodyPr>
            <a:normAutofit/>
          </a:bodyPr>
          <a:lstStyle/>
          <a:p>
            <a:r>
              <a:rPr lang="en-US" sz="3200" dirty="0" smtClean="0"/>
              <a:t>Single cell analysis of the mouse MLL-AF9 acute myeloid leukemia cells</a:t>
            </a:r>
            <a:endParaRPr lang="en-US" sz="3200" dirty="0"/>
          </a:p>
        </p:txBody>
      </p:sp>
      <p:pic>
        <p:nvPicPr>
          <p:cNvPr id="4" name="Picture 3"/>
          <p:cNvPicPr>
            <a:picLocks noChangeAspect="1"/>
          </p:cNvPicPr>
          <p:nvPr/>
        </p:nvPicPr>
        <p:blipFill>
          <a:blip r:embed="rId2" cstate="print"/>
          <a:srcRect l="3317" r="75530"/>
          <a:stretch>
            <a:fillRect/>
          </a:stretch>
        </p:blipFill>
        <p:spPr>
          <a:xfrm>
            <a:off x="1107143" y="1466478"/>
            <a:ext cx="1888634" cy="4941713"/>
          </a:xfrm>
          <a:prstGeom prst="rect">
            <a:avLst/>
          </a:prstGeom>
        </p:spPr>
      </p:pic>
      <p:pic>
        <p:nvPicPr>
          <p:cNvPr id="5" name="Picture 4"/>
          <p:cNvPicPr>
            <a:picLocks noChangeAspect="1"/>
          </p:cNvPicPr>
          <p:nvPr/>
        </p:nvPicPr>
        <p:blipFill>
          <a:blip r:embed="rId3" cstate="print"/>
          <a:stretch>
            <a:fillRect/>
          </a:stretch>
        </p:blipFill>
        <p:spPr>
          <a:xfrm>
            <a:off x="3404287" y="1639384"/>
            <a:ext cx="2050347" cy="4638567"/>
          </a:xfrm>
          <a:prstGeom prst="rect">
            <a:avLst/>
          </a:prstGeom>
        </p:spPr>
      </p:pic>
      <p:sp>
        <p:nvSpPr>
          <p:cNvPr id="7" name="Rectangle 6"/>
          <p:cNvSpPr/>
          <p:nvPr/>
        </p:nvSpPr>
        <p:spPr>
          <a:xfrm>
            <a:off x="5796883" y="1639384"/>
            <a:ext cx="2450330" cy="4401205"/>
          </a:xfrm>
          <a:prstGeom prst="rect">
            <a:avLst/>
          </a:prstGeom>
        </p:spPr>
        <p:txBody>
          <a:bodyPr wrap="square">
            <a:spAutoFit/>
          </a:bodyPr>
          <a:lstStyle/>
          <a:p>
            <a:r>
              <a:rPr lang="en-US" sz="2000" dirty="0" smtClean="0"/>
              <a:t>Compilation of mouse cell surface antigens  (Lai et al., 1998; </a:t>
            </a:r>
            <a:r>
              <a:rPr lang="en-US" sz="2000" dirty="0" err="1" smtClean="0"/>
              <a:t>eBioscience</a:t>
            </a:r>
            <a:r>
              <a:rPr lang="en-US" sz="2000" dirty="0" smtClean="0"/>
              <a:t> website)</a:t>
            </a:r>
          </a:p>
          <a:p>
            <a:endParaRPr lang="en-US" sz="2000" dirty="0" smtClean="0"/>
          </a:p>
          <a:p>
            <a:r>
              <a:rPr lang="en-US" sz="2000" dirty="0" smtClean="0"/>
              <a:t>Primer design for 300 multiplexed PCR (collaboration with Helen </a:t>
            </a:r>
            <a:r>
              <a:rPr lang="en-US" sz="2000" dirty="0" err="1" smtClean="0"/>
              <a:t>Skaletsky</a:t>
            </a:r>
            <a:r>
              <a:rPr lang="en-US" sz="2000" dirty="0" smtClean="0"/>
              <a:t>)</a:t>
            </a:r>
          </a:p>
          <a:p>
            <a:endParaRPr lang="en-US" sz="2000" dirty="0" smtClean="0"/>
          </a:p>
          <a:p>
            <a:r>
              <a:rPr lang="en-US" sz="2000" dirty="0" smtClean="0"/>
              <a:t>Micro-fluidic high-throughput </a:t>
            </a:r>
            <a:r>
              <a:rPr lang="en-US" sz="2000" dirty="0" err="1" smtClean="0"/>
              <a:t>realtime</a:t>
            </a:r>
            <a:r>
              <a:rPr lang="en-US" sz="2000" dirty="0" smtClean="0"/>
              <a:t> PCR (96.96 Array)</a:t>
            </a:r>
            <a:endParaRPr lang="en-US" sz="2000" dirty="0"/>
          </a:p>
        </p:txBody>
      </p:sp>
      <p:sp>
        <p:nvSpPr>
          <p:cNvPr id="6" name="Rectangle 5"/>
          <p:cNvSpPr/>
          <p:nvPr/>
        </p:nvSpPr>
        <p:spPr>
          <a:xfrm>
            <a:off x="6049476" y="6405625"/>
            <a:ext cx="3094524" cy="369332"/>
          </a:xfrm>
          <a:prstGeom prst="rect">
            <a:avLst/>
          </a:prstGeom>
        </p:spPr>
        <p:txBody>
          <a:bodyPr wrap="square">
            <a:spAutoFit/>
          </a:bodyPr>
          <a:lstStyle/>
          <a:p>
            <a:r>
              <a:rPr lang="en-US" dirty="0" err="1" smtClean="0">
                <a:solidFill>
                  <a:srgbClr val="512A17"/>
                </a:solidFill>
              </a:rPr>
              <a:t>Guoji</a:t>
            </a:r>
            <a:r>
              <a:rPr lang="en-US" dirty="0" smtClean="0">
                <a:solidFill>
                  <a:srgbClr val="512A17"/>
                </a:solidFill>
              </a:rPr>
              <a:t> </a:t>
            </a:r>
            <a:r>
              <a:rPr lang="en-US" dirty="0" err="1" smtClean="0">
                <a:solidFill>
                  <a:srgbClr val="512A17"/>
                </a:solidFill>
              </a:rPr>
              <a:t>Guo</a:t>
            </a:r>
            <a:r>
              <a:rPr lang="en-US" dirty="0" smtClean="0">
                <a:solidFill>
                  <a:srgbClr val="512A17"/>
                </a:solidFill>
              </a:rPr>
              <a:t>, </a:t>
            </a:r>
            <a:r>
              <a:rPr lang="en-US" dirty="0" err="1" smtClean="0">
                <a:solidFill>
                  <a:srgbClr val="512A17"/>
                </a:solidFill>
              </a:rPr>
              <a:t>Assieh</a:t>
            </a:r>
            <a:r>
              <a:rPr lang="en-US" dirty="0" smtClean="0">
                <a:solidFill>
                  <a:srgbClr val="512A17"/>
                </a:solidFill>
              </a:rPr>
              <a:t> </a:t>
            </a:r>
            <a:r>
              <a:rPr lang="en-US" dirty="0" err="1" smtClean="0">
                <a:solidFill>
                  <a:srgbClr val="512A17"/>
                </a:solidFill>
              </a:rPr>
              <a:t>Saadatpour</a:t>
            </a:r>
            <a:endParaRPr lang="en-US" dirty="0"/>
          </a:p>
        </p:txBody>
      </p:sp>
    </p:spTree>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0" name="Picture 2"/>
          <p:cNvPicPr>
            <a:picLocks noChangeArrowheads="1"/>
          </p:cNvPicPr>
          <p:nvPr/>
        </p:nvPicPr>
        <p:blipFill>
          <a:blip r:embed="rId2" cstate="print"/>
          <a:srcRect/>
          <a:stretch>
            <a:fillRect/>
          </a:stretch>
        </p:blipFill>
        <p:spPr bwMode="auto">
          <a:xfrm>
            <a:off x="3757763" y="1767694"/>
            <a:ext cx="5195738" cy="3975879"/>
          </a:xfrm>
          <a:prstGeom prst="rect">
            <a:avLst/>
          </a:prstGeom>
          <a:noFill/>
          <a:ln w="9525">
            <a:noFill/>
            <a:miter lim="800000"/>
            <a:headEnd/>
            <a:tailEnd/>
          </a:ln>
          <a:effectLst/>
        </p:spPr>
      </p:pic>
      <p:sp>
        <p:nvSpPr>
          <p:cNvPr id="3" name="Title 1"/>
          <p:cNvSpPr txBox="1">
            <a:spLocks/>
          </p:cNvSpPr>
          <p:nvPr/>
        </p:nvSpPr>
        <p:spPr>
          <a:xfrm>
            <a:off x="0" y="142875"/>
            <a:ext cx="8877300" cy="1143000"/>
          </a:xfrm>
          <a:prstGeom prst="rect">
            <a:avLst/>
          </a:prstGeom>
        </p:spPr>
        <p:txBody>
          <a:bodyPr>
            <a:noAutofit/>
          </a:bodyPr>
          <a:lstStyle/>
          <a:p>
            <a:pPr algn="ctr">
              <a:spcBef>
                <a:spcPct val="0"/>
              </a:spcBef>
            </a:pPr>
            <a:r>
              <a:rPr lang="en-US" sz="2800" dirty="0" smtClean="0">
                <a:latin typeface="+mj-lt"/>
                <a:ea typeface="+mj-ea"/>
                <a:cs typeface="+mj-cs"/>
              </a:rPr>
              <a:t>t-SNE analysis identifies similarities between cell-types</a:t>
            </a:r>
            <a:endParaRPr kumimoji="0" lang="en-US" sz="2800" b="0" i="0" u="none" strike="noStrike" kern="1200" cap="none" spc="0" normalizeH="0" baseline="0" noProof="0" dirty="0">
              <a:ln>
                <a:noFill/>
              </a:ln>
              <a:solidFill>
                <a:schemeClr val="tx1"/>
              </a:solidFill>
              <a:effectLst/>
              <a:uLnTx/>
              <a:uFillTx/>
              <a:latin typeface="+mj-lt"/>
              <a:ea typeface="+mj-ea"/>
              <a:cs typeface="+mj-cs"/>
            </a:endParaRPr>
          </a:p>
        </p:txBody>
      </p:sp>
      <p:sp>
        <p:nvSpPr>
          <p:cNvPr id="4" name="Content Placeholder 2"/>
          <p:cNvSpPr txBox="1">
            <a:spLocks/>
          </p:cNvSpPr>
          <p:nvPr/>
        </p:nvSpPr>
        <p:spPr>
          <a:xfrm>
            <a:off x="228599" y="1295400"/>
            <a:ext cx="3568443" cy="5120676"/>
          </a:xfrm>
          <a:prstGeom prst="rect">
            <a:avLst/>
          </a:prstGeom>
        </p:spPr>
        <p:txBody>
          <a:bodyPr>
            <a:normAutofit fontScale="77500" lnSpcReduction="20000"/>
          </a:bodyPr>
          <a:lstStyle/>
          <a:p>
            <a:pPr marL="342900" lvl="0" indent="-342900">
              <a:spcBef>
                <a:spcPct val="20000"/>
              </a:spcBef>
              <a:buFont typeface="Arial" pitchFamily="34" charset="0"/>
              <a:buChar char="•"/>
            </a:pPr>
            <a:r>
              <a:rPr lang="en-US" sz="3200" dirty="0" smtClean="0"/>
              <a:t>t-SNE is a nonlinear dimension reduction method, and can identify patterns undetectable by PCA</a:t>
            </a:r>
          </a:p>
          <a:p>
            <a:pPr marL="342900" lvl="0" indent="-342900">
              <a:spcBef>
                <a:spcPct val="20000"/>
              </a:spcBef>
              <a:buFont typeface="Arial" pitchFamily="34" charset="0"/>
              <a:buChar char="•"/>
            </a:pPr>
            <a:endParaRPr lang="en-US" sz="1100" dirty="0" smtClean="0"/>
          </a:p>
          <a:p>
            <a:pPr marL="342900" indent="-342900">
              <a:spcBef>
                <a:spcPct val="20000"/>
              </a:spcBef>
              <a:buFont typeface="Arial" pitchFamily="34" charset="0"/>
              <a:buChar char="•"/>
              <a:defRPr/>
            </a:pPr>
            <a:r>
              <a:rPr lang="en-US" sz="3200" dirty="0" smtClean="0"/>
              <a:t>t-SNE minimizes </a:t>
            </a:r>
            <a:r>
              <a:rPr lang="en-US" sz="3200" dirty="0"/>
              <a:t>the divergence between distributions over pairs of points</a:t>
            </a:r>
            <a:r>
              <a:rPr lang="en-US" sz="3200" dirty="0" smtClean="0"/>
              <a:t>.</a:t>
            </a:r>
          </a:p>
          <a:p>
            <a:pPr marL="342900" indent="-342900">
              <a:spcBef>
                <a:spcPct val="20000"/>
              </a:spcBef>
              <a:buFont typeface="Arial" pitchFamily="34" charset="0"/>
              <a:buChar char="•"/>
              <a:defRPr/>
            </a:pPr>
            <a:endParaRPr lang="en-US" sz="1100" dirty="0" smtClean="0"/>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lang="en-US" sz="3200" dirty="0" smtClean="0"/>
              <a:t>Leukemia cells are more similar to GMPs than to HSCs </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endParaRPr lang="en-US" sz="1100" dirty="0" smtClean="0"/>
          </a:p>
          <a:p>
            <a:pPr marL="342900" indent="-342900">
              <a:spcBef>
                <a:spcPct val="20000"/>
              </a:spcBef>
              <a:buFont typeface="Arial" pitchFamily="34" charset="0"/>
              <a:buChar char="•"/>
            </a:pPr>
            <a:r>
              <a:rPr lang="en-US" sz="3200" dirty="0" smtClean="0"/>
              <a:t>Leukemia cells are highly heterogeneous.</a:t>
            </a:r>
          </a:p>
        </p:txBody>
      </p:sp>
    </p:spTree>
  </p:cSld>
  <p:clrMapOvr>
    <a:masterClrMapping/>
  </p:clrMapOvr>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4" name="Picture 2"/>
          <p:cNvPicPr>
            <a:picLocks noChangeAspect="1" noChangeArrowheads="1"/>
          </p:cNvPicPr>
          <p:nvPr/>
        </p:nvPicPr>
        <p:blipFill>
          <a:blip r:embed="rId2" cstate="print"/>
          <a:srcRect/>
          <a:stretch>
            <a:fillRect/>
          </a:stretch>
        </p:blipFill>
        <p:spPr bwMode="auto">
          <a:xfrm>
            <a:off x="3514725" y="1436543"/>
            <a:ext cx="5286375" cy="2306782"/>
          </a:xfrm>
          <a:prstGeom prst="rect">
            <a:avLst/>
          </a:prstGeom>
          <a:noFill/>
          <a:ln w="9525">
            <a:noFill/>
            <a:miter lim="800000"/>
            <a:headEnd/>
            <a:tailEnd/>
          </a:ln>
          <a:effectLst/>
        </p:spPr>
      </p:pic>
      <p:grpSp>
        <p:nvGrpSpPr>
          <p:cNvPr id="6" name="Group 5"/>
          <p:cNvGrpSpPr/>
          <p:nvPr/>
        </p:nvGrpSpPr>
        <p:grpSpPr>
          <a:xfrm>
            <a:off x="228600" y="4676775"/>
            <a:ext cx="8498840" cy="1869440"/>
            <a:chOff x="228600" y="3505200"/>
            <a:chExt cx="8498840" cy="1869440"/>
          </a:xfrm>
        </p:grpSpPr>
        <p:pic>
          <p:nvPicPr>
            <p:cNvPr id="38915" name="Picture 3"/>
            <p:cNvPicPr>
              <a:picLocks noChangeAspect="1" noChangeArrowheads="1"/>
            </p:cNvPicPr>
            <p:nvPr/>
          </p:nvPicPr>
          <p:blipFill>
            <a:blip r:embed="rId3" cstate="print"/>
            <a:srcRect/>
            <a:stretch>
              <a:fillRect/>
            </a:stretch>
          </p:blipFill>
          <p:spPr bwMode="auto">
            <a:xfrm>
              <a:off x="228600" y="3505200"/>
              <a:ext cx="2489200" cy="1869440"/>
            </a:xfrm>
            <a:prstGeom prst="rect">
              <a:avLst/>
            </a:prstGeom>
            <a:noFill/>
            <a:ln w="9525">
              <a:noFill/>
              <a:miter lim="800000"/>
              <a:headEnd/>
              <a:tailEnd/>
            </a:ln>
            <a:effectLst/>
          </p:spPr>
        </p:pic>
        <p:pic>
          <p:nvPicPr>
            <p:cNvPr id="38916" name="Picture 4"/>
            <p:cNvPicPr>
              <a:picLocks noChangeAspect="1" noChangeArrowheads="1"/>
            </p:cNvPicPr>
            <p:nvPr/>
          </p:nvPicPr>
          <p:blipFill>
            <a:blip r:embed="rId4" cstate="print"/>
            <a:srcRect/>
            <a:stretch>
              <a:fillRect/>
            </a:stretch>
          </p:blipFill>
          <p:spPr bwMode="auto">
            <a:xfrm>
              <a:off x="3276600" y="3581400"/>
              <a:ext cx="2585720" cy="1579880"/>
            </a:xfrm>
            <a:prstGeom prst="rect">
              <a:avLst/>
            </a:prstGeom>
            <a:noFill/>
            <a:ln w="9525">
              <a:noFill/>
              <a:miter lim="800000"/>
              <a:headEnd/>
              <a:tailEnd/>
            </a:ln>
            <a:effectLst/>
          </p:spPr>
        </p:pic>
        <p:pic>
          <p:nvPicPr>
            <p:cNvPr id="38917" name="Picture 5"/>
            <p:cNvPicPr>
              <a:picLocks noChangeAspect="1" noChangeArrowheads="1"/>
            </p:cNvPicPr>
            <p:nvPr/>
          </p:nvPicPr>
          <p:blipFill>
            <a:blip r:embed="rId5" cstate="print"/>
            <a:srcRect/>
            <a:stretch>
              <a:fillRect/>
            </a:stretch>
          </p:blipFill>
          <p:spPr bwMode="auto">
            <a:xfrm>
              <a:off x="6324600" y="3505200"/>
              <a:ext cx="2402840" cy="1584960"/>
            </a:xfrm>
            <a:prstGeom prst="rect">
              <a:avLst/>
            </a:prstGeom>
            <a:noFill/>
            <a:ln w="9525">
              <a:noFill/>
              <a:miter lim="800000"/>
              <a:headEnd/>
              <a:tailEnd/>
            </a:ln>
            <a:effectLst/>
          </p:spPr>
        </p:pic>
      </p:grpSp>
      <p:sp>
        <p:nvSpPr>
          <p:cNvPr id="7" name="Title 1"/>
          <p:cNvSpPr txBox="1">
            <a:spLocks/>
          </p:cNvSpPr>
          <p:nvPr/>
        </p:nvSpPr>
        <p:spPr>
          <a:xfrm>
            <a:off x="0" y="142875"/>
            <a:ext cx="9144000" cy="1143000"/>
          </a:xfrm>
          <a:prstGeom prst="rect">
            <a:avLst/>
          </a:prstGeom>
        </p:spPr>
        <p:txBody>
          <a:bodyPr>
            <a:noAutofit/>
          </a:bodyPr>
          <a:lstStyle/>
          <a:p>
            <a:pPr algn="ctr">
              <a:spcBef>
                <a:spcPct val="0"/>
              </a:spcBef>
            </a:pPr>
            <a:r>
              <a:rPr lang="en-US" sz="2800" dirty="0" smtClean="0">
                <a:latin typeface="+mj-lt"/>
                <a:ea typeface="+mj-ea"/>
                <a:cs typeface="+mj-cs"/>
              </a:rPr>
              <a:t>Mapping leukemia cells to normal hematopoietic cell hierarchy</a:t>
            </a:r>
            <a:endParaRPr kumimoji="0" lang="en-US" sz="2800" b="0" i="0" u="none" strike="noStrike" kern="1200" cap="none" spc="0" normalizeH="0" baseline="0" noProof="0" dirty="0">
              <a:ln>
                <a:noFill/>
              </a:ln>
              <a:solidFill>
                <a:schemeClr val="tx1"/>
              </a:solidFill>
              <a:effectLst/>
              <a:uLnTx/>
              <a:uFillTx/>
              <a:latin typeface="+mj-lt"/>
              <a:ea typeface="+mj-ea"/>
              <a:cs typeface="+mj-cs"/>
            </a:endParaRPr>
          </a:p>
        </p:txBody>
      </p:sp>
      <p:sp>
        <p:nvSpPr>
          <p:cNvPr id="8" name="Content Placeholder 2"/>
          <p:cNvSpPr txBox="1">
            <a:spLocks/>
          </p:cNvSpPr>
          <p:nvPr/>
        </p:nvSpPr>
        <p:spPr>
          <a:xfrm>
            <a:off x="228599" y="1295401"/>
            <a:ext cx="3038475" cy="3429000"/>
          </a:xfrm>
          <a:prstGeom prst="rect">
            <a:avLst/>
          </a:prstGeom>
        </p:spPr>
        <p:txBody>
          <a:bodyPr>
            <a:normAutofit fontScale="92500" lnSpcReduction="10000"/>
          </a:bodyPr>
          <a:lstStyle/>
          <a:p>
            <a:pPr marL="342900" lvl="0" indent="-342900">
              <a:spcBef>
                <a:spcPct val="20000"/>
              </a:spcBef>
              <a:buFont typeface="Arial" pitchFamily="34" charset="0"/>
              <a:buChar char="•"/>
            </a:pPr>
            <a:r>
              <a:rPr lang="en-US" sz="2400" dirty="0" smtClean="0"/>
              <a:t>Use 33 common genes to map cell hierarchy. </a:t>
            </a:r>
          </a:p>
          <a:p>
            <a:pPr marL="342900" lvl="0" indent="-342900">
              <a:spcBef>
                <a:spcPct val="20000"/>
              </a:spcBef>
              <a:buFont typeface="Arial" pitchFamily="34" charset="0"/>
              <a:buChar char="•"/>
            </a:pPr>
            <a:r>
              <a:rPr lang="en-US" sz="2400" dirty="0" smtClean="0"/>
              <a:t>Mapping identifies two subtypes of leukemia cells. </a:t>
            </a:r>
          </a:p>
          <a:p>
            <a:pPr marL="342900" lvl="0" indent="-342900">
              <a:spcBef>
                <a:spcPct val="20000"/>
              </a:spcBef>
              <a:buFont typeface="Arial" pitchFamily="34" charset="0"/>
              <a:buChar char="•"/>
            </a:pPr>
            <a:r>
              <a:rPr lang="en-US" sz="2400" dirty="0" smtClean="0"/>
              <a:t>These cells are similar but not identical to their corresponding normal lineages.</a:t>
            </a:r>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8" name="Picture 2"/>
          <p:cNvPicPr>
            <a:picLocks noChangeAspect="1" noChangeArrowheads="1"/>
          </p:cNvPicPr>
          <p:nvPr/>
        </p:nvPicPr>
        <p:blipFill>
          <a:blip r:embed="rId2" cstate="print"/>
          <a:srcRect/>
          <a:stretch>
            <a:fillRect/>
          </a:stretch>
        </p:blipFill>
        <p:spPr bwMode="auto">
          <a:xfrm>
            <a:off x="1710415" y="800100"/>
            <a:ext cx="5714330" cy="5924550"/>
          </a:xfrm>
          <a:prstGeom prst="rect">
            <a:avLst/>
          </a:prstGeom>
          <a:noFill/>
          <a:ln w="9525">
            <a:noFill/>
            <a:miter lim="800000"/>
            <a:headEnd/>
            <a:tailEnd/>
          </a:ln>
          <a:effectLst/>
        </p:spPr>
      </p:pic>
      <p:sp>
        <p:nvSpPr>
          <p:cNvPr id="3" name="TextBox 2"/>
          <p:cNvSpPr txBox="1"/>
          <p:nvPr/>
        </p:nvSpPr>
        <p:spPr>
          <a:xfrm>
            <a:off x="517505" y="1220829"/>
            <a:ext cx="989443" cy="582635"/>
          </a:xfrm>
          <a:prstGeom prst="rect">
            <a:avLst/>
          </a:prstGeom>
          <a:noFill/>
        </p:spPr>
        <p:txBody>
          <a:bodyPr wrap="none" rtlCol="0">
            <a:spAutoFit/>
          </a:bodyPr>
          <a:lstStyle/>
          <a:p>
            <a:r>
              <a:rPr lang="en-US" dirty="0" smtClean="0"/>
              <a:t>All </a:t>
            </a:r>
          </a:p>
          <a:p>
            <a:r>
              <a:rPr lang="en-US" dirty="0" smtClean="0"/>
              <a:t>Leukemia</a:t>
            </a:r>
            <a:endParaRPr lang="en-US" dirty="0"/>
          </a:p>
        </p:txBody>
      </p:sp>
      <p:sp>
        <p:nvSpPr>
          <p:cNvPr id="4" name="TextBox 3"/>
          <p:cNvSpPr txBox="1"/>
          <p:nvPr/>
        </p:nvSpPr>
        <p:spPr>
          <a:xfrm>
            <a:off x="447676" y="4210097"/>
            <a:ext cx="1145154" cy="332934"/>
          </a:xfrm>
          <a:prstGeom prst="rect">
            <a:avLst/>
          </a:prstGeom>
          <a:noFill/>
        </p:spPr>
        <p:txBody>
          <a:bodyPr wrap="none" rtlCol="0">
            <a:spAutoFit/>
          </a:bodyPr>
          <a:lstStyle/>
          <a:p>
            <a:r>
              <a:rPr lang="en-US" dirty="0" smtClean="0"/>
              <a:t>Leukemia 1</a:t>
            </a:r>
            <a:endParaRPr lang="en-US" dirty="0"/>
          </a:p>
        </p:txBody>
      </p:sp>
      <p:sp>
        <p:nvSpPr>
          <p:cNvPr id="5" name="TextBox 4"/>
          <p:cNvSpPr txBox="1"/>
          <p:nvPr/>
        </p:nvSpPr>
        <p:spPr>
          <a:xfrm>
            <a:off x="7570222" y="4174518"/>
            <a:ext cx="1145154" cy="332934"/>
          </a:xfrm>
          <a:prstGeom prst="rect">
            <a:avLst/>
          </a:prstGeom>
          <a:noFill/>
        </p:spPr>
        <p:txBody>
          <a:bodyPr wrap="none" rtlCol="0">
            <a:spAutoFit/>
          </a:bodyPr>
          <a:lstStyle/>
          <a:p>
            <a:r>
              <a:rPr lang="en-US" dirty="0" smtClean="0"/>
              <a:t>Leukemia 2</a:t>
            </a:r>
            <a:endParaRPr lang="en-US" dirty="0"/>
          </a:p>
        </p:txBody>
      </p:sp>
      <p:sp>
        <p:nvSpPr>
          <p:cNvPr id="6" name="TextBox 5"/>
          <p:cNvSpPr txBox="1"/>
          <p:nvPr/>
        </p:nvSpPr>
        <p:spPr>
          <a:xfrm>
            <a:off x="7570222" y="1368728"/>
            <a:ext cx="592291" cy="332934"/>
          </a:xfrm>
          <a:prstGeom prst="rect">
            <a:avLst/>
          </a:prstGeom>
          <a:noFill/>
        </p:spPr>
        <p:txBody>
          <a:bodyPr wrap="none" rtlCol="0">
            <a:spAutoFit/>
          </a:bodyPr>
          <a:lstStyle/>
          <a:p>
            <a:r>
              <a:rPr lang="en-US" dirty="0" smtClean="0"/>
              <a:t>GMP</a:t>
            </a:r>
            <a:endParaRPr lang="en-US" dirty="0"/>
          </a:p>
        </p:txBody>
      </p:sp>
      <p:sp>
        <p:nvSpPr>
          <p:cNvPr id="7" name="Rectangle 6"/>
          <p:cNvSpPr/>
          <p:nvPr/>
        </p:nvSpPr>
        <p:spPr>
          <a:xfrm>
            <a:off x="2865501" y="2036528"/>
            <a:ext cx="1527507" cy="1502603"/>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5309512" y="1452659"/>
            <a:ext cx="2068681" cy="204354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5422984" y="4578074"/>
            <a:ext cx="1955209" cy="2069299"/>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2350514" y="4603835"/>
            <a:ext cx="1091075" cy="1107632"/>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2341785" y="1512764"/>
            <a:ext cx="523717" cy="532351"/>
          </a:xfrm>
          <a:prstGeom prst="rect">
            <a:avLst/>
          </a:prstGeom>
          <a:noFill/>
          <a:ln>
            <a:solidFill>
              <a:srgbClr val="1A10E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3459046" y="5737226"/>
            <a:ext cx="593545" cy="575281"/>
          </a:xfrm>
          <a:prstGeom prst="rect">
            <a:avLst/>
          </a:prstGeom>
          <a:noFill/>
          <a:ln>
            <a:solidFill>
              <a:srgbClr val="1A10E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p:nvSpPr>
        <p:spPr>
          <a:xfrm>
            <a:off x="4070050" y="6321094"/>
            <a:ext cx="322958" cy="343452"/>
          </a:xfrm>
          <a:prstGeom prst="rect">
            <a:avLst/>
          </a:prstGeom>
          <a:no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00B050"/>
              </a:solidFill>
            </a:endParaRPr>
          </a:p>
        </p:txBody>
      </p:sp>
      <p:sp>
        <p:nvSpPr>
          <p:cNvPr id="15" name="Title 1"/>
          <p:cNvSpPr txBox="1">
            <a:spLocks/>
          </p:cNvSpPr>
          <p:nvPr/>
        </p:nvSpPr>
        <p:spPr>
          <a:xfrm>
            <a:off x="0" y="133350"/>
            <a:ext cx="9144000" cy="1143000"/>
          </a:xfrm>
          <a:prstGeom prst="rect">
            <a:avLst/>
          </a:prstGeom>
        </p:spPr>
        <p:txBody>
          <a:bodyPr>
            <a:noAutofit/>
          </a:bodyPr>
          <a:lstStyle/>
          <a:p>
            <a:pPr algn="ctr">
              <a:spcBef>
                <a:spcPct val="0"/>
              </a:spcBef>
            </a:pPr>
            <a:r>
              <a:rPr lang="en-US" sz="3200" dirty="0" smtClean="0">
                <a:latin typeface="+mj-lt"/>
                <a:ea typeface="+mj-ea"/>
                <a:cs typeface="+mj-cs"/>
              </a:rPr>
              <a:t>Coexpression networks are different among subtypes</a:t>
            </a:r>
            <a:endParaRPr kumimoji="0" lang="en-US" sz="3200" b="0" i="0" u="none" strike="noStrike" kern="1200" cap="none" spc="0" normalizeH="0" baseline="0" noProof="0" dirty="0">
              <a:ln>
                <a:noFill/>
              </a:ln>
              <a:solidFill>
                <a:schemeClr val="tx1"/>
              </a:solidFill>
              <a:effectLst/>
              <a:uLnTx/>
              <a:uFillTx/>
              <a:latin typeface="+mj-lt"/>
              <a:ea typeface="+mj-ea"/>
              <a:cs typeface="+mj-cs"/>
            </a:endParaRPr>
          </a:p>
        </p:txBody>
      </p:sp>
    </p:spTree>
  </p:cSld>
  <p:clrMapOvr>
    <a:masterClrMapping/>
  </p:clrMapOvr>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http://www.nature.com/nature/journal/v487/n7405/images/487043a-f1.2.jpg"/>
          <p:cNvPicPr>
            <a:picLocks noChangeAspect="1" noChangeArrowheads="1"/>
          </p:cNvPicPr>
          <p:nvPr/>
        </p:nvPicPr>
        <p:blipFill>
          <a:blip r:embed="rId2" cstate="print"/>
          <a:srcRect/>
          <a:stretch>
            <a:fillRect/>
          </a:stretch>
        </p:blipFill>
        <p:spPr bwMode="auto">
          <a:xfrm>
            <a:off x="0" y="1828800"/>
            <a:ext cx="4677864" cy="2920406"/>
          </a:xfrm>
          <a:prstGeom prst="rect">
            <a:avLst/>
          </a:prstGeom>
          <a:noFill/>
        </p:spPr>
      </p:pic>
      <p:sp>
        <p:nvSpPr>
          <p:cNvPr id="3" name="TextBox 2"/>
          <p:cNvSpPr txBox="1"/>
          <p:nvPr/>
        </p:nvSpPr>
        <p:spPr>
          <a:xfrm>
            <a:off x="609600" y="4648200"/>
            <a:ext cx="3429000" cy="369332"/>
          </a:xfrm>
          <a:prstGeom prst="rect">
            <a:avLst/>
          </a:prstGeom>
          <a:noFill/>
        </p:spPr>
        <p:txBody>
          <a:bodyPr wrap="square" rtlCol="0">
            <a:spAutoFit/>
          </a:bodyPr>
          <a:lstStyle/>
          <a:p>
            <a:r>
              <a:rPr lang="en-US" dirty="0" err="1" smtClean="0"/>
              <a:t>Surani</a:t>
            </a:r>
            <a:r>
              <a:rPr lang="en-US" dirty="0" smtClean="0"/>
              <a:t> and </a:t>
            </a:r>
            <a:r>
              <a:rPr lang="en-US" dirty="0" err="1" smtClean="0"/>
              <a:t>Tischler</a:t>
            </a:r>
            <a:r>
              <a:rPr lang="en-US" dirty="0" smtClean="0"/>
              <a:t>, Nature 2012</a:t>
            </a:r>
            <a:endParaRPr lang="en-US" dirty="0"/>
          </a:p>
        </p:txBody>
      </p:sp>
      <p:pic>
        <p:nvPicPr>
          <p:cNvPr id="114690" name="Picture 2"/>
          <p:cNvPicPr>
            <a:picLocks noChangeAspect="1" noChangeArrowheads="1"/>
          </p:cNvPicPr>
          <p:nvPr/>
        </p:nvPicPr>
        <p:blipFill>
          <a:blip r:embed="rId3" cstate="print"/>
          <a:srcRect/>
          <a:stretch>
            <a:fillRect/>
          </a:stretch>
        </p:blipFill>
        <p:spPr bwMode="auto">
          <a:xfrm>
            <a:off x="4572000" y="1447800"/>
            <a:ext cx="4419600" cy="3563118"/>
          </a:xfrm>
          <a:prstGeom prst="rect">
            <a:avLst/>
          </a:prstGeom>
          <a:noFill/>
          <a:ln w="9525">
            <a:noFill/>
            <a:miter lim="800000"/>
            <a:headEnd/>
            <a:tailEnd/>
          </a:ln>
        </p:spPr>
      </p:pic>
      <p:sp>
        <p:nvSpPr>
          <p:cNvPr id="5" name="TextBox 4"/>
          <p:cNvSpPr txBox="1"/>
          <p:nvPr/>
        </p:nvSpPr>
        <p:spPr>
          <a:xfrm>
            <a:off x="4953000" y="5029200"/>
            <a:ext cx="3429000" cy="369332"/>
          </a:xfrm>
          <a:prstGeom prst="rect">
            <a:avLst/>
          </a:prstGeom>
          <a:noFill/>
        </p:spPr>
        <p:txBody>
          <a:bodyPr wrap="square" rtlCol="0">
            <a:spAutoFit/>
          </a:bodyPr>
          <a:lstStyle/>
          <a:p>
            <a:pPr algn="ctr"/>
            <a:r>
              <a:rPr lang="en-US" dirty="0" err="1" smtClean="0"/>
              <a:t>Guo</a:t>
            </a:r>
            <a:r>
              <a:rPr lang="en-US" dirty="0" smtClean="0"/>
              <a:t> et al. Dev Cell 2010</a:t>
            </a:r>
            <a:endParaRPr lang="en-US" dirty="0"/>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114690"/>
                                        </p:tgtEl>
                                        <p:attrNameLst>
                                          <p:attrName>style.visibility</p:attrName>
                                        </p:attrNameLst>
                                      </p:cBhvr>
                                      <p:to>
                                        <p:strVal val="visible"/>
                                      </p:to>
                                    </p:set>
                                    <p:animEffect transition="in" filter="wipe(left)">
                                      <p:cBhvr>
                                        <p:cTn id="7" dur="500"/>
                                        <p:tgtEl>
                                          <p:spTgt spid="114690"/>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wipe(left)">
                                      <p:cBhvr>
                                        <p:cTn id="10"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0"/>
            <a:ext cx="8229600" cy="838200"/>
          </a:xfrm>
        </p:spPr>
        <p:txBody>
          <a:bodyPr/>
          <a:lstStyle/>
          <a:p>
            <a:r>
              <a:rPr lang="en-US" dirty="0" smtClean="0"/>
              <a:t>Dynamic clustering</a:t>
            </a:r>
            <a:endParaRPr lang="en-US" dirty="0"/>
          </a:p>
        </p:txBody>
      </p:sp>
      <p:sp>
        <p:nvSpPr>
          <p:cNvPr id="4" name="Oval 3"/>
          <p:cNvSpPr>
            <a:spLocks noChangeAspect="1"/>
          </p:cNvSpPr>
          <p:nvPr/>
        </p:nvSpPr>
        <p:spPr>
          <a:xfrm>
            <a:off x="950976" y="2359152"/>
            <a:ext cx="877824" cy="877824"/>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Oval 4"/>
          <p:cNvSpPr>
            <a:spLocks noChangeAspect="1"/>
          </p:cNvSpPr>
          <p:nvPr/>
        </p:nvSpPr>
        <p:spPr>
          <a:xfrm>
            <a:off x="914400" y="4151376"/>
            <a:ext cx="877824" cy="877824"/>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Oval 5"/>
          <p:cNvSpPr>
            <a:spLocks noChangeAspect="1"/>
          </p:cNvSpPr>
          <p:nvPr/>
        </p:nvSpPr>
        <p:spPr>
          <a:xfrm>
            <a:off x="914400" y="5903976"/>
            <a:ext cx="877824" cy="877824"/>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Oval 6"/>
          <p:cNvSpPr>
            <a:spLocks noChangeAspect="1"/>
          </p:cNvSpPr>
          <p:nvPr/>
        </p:nvSpPr>
        <p:spPr>
          <a:xfrm>
            <a:off x="1371600" y="2627376"/>
            <a:ext cx="45720" cy="4572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p:cNvSpPr>
            <a:spLocks noChangeAspect="1"/>
          </p:cNvSpPr>
          <p:nvPr/>
        </p:nvSpPr>
        <p:spPr>
          <a:xfrm>
            <a:off x="1371600" y="2703576"/>
            <a:ext cx="45720" cy="4572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p:cNvSpPr>
            <a:spLocks noChangeAspect="1"/>
          </p:cNvSpPr>
          <p:nvPr/>
        </p:nvSpPr>
        <p:spPr>
          <a:xfrm>
            <a:off x="1371600" y="2779776"/>
            <a:ext cx="45720" cy="4572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a:spLocks noChangeAspect="1"/>
          </p:cNvSpPr>
          <p:nvPr/>
        </p:nvSpPr>
        <p:spPr>
          <a:xfrm>
            <a:off x="1249680" y="2703576"/>
            <a:ext cx="45720" cy="4572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p:cNvSpPr>
            <a:spLocks noChangeAspect="1"/>
          </p:cNvSpPr>
          <p:nvPr/>
        </p:nvSpPr>
        <p:spPr>
          <a:xfrm>
            <a:off x="1219200" y="2779776"/>
            <a:ext cx="45720" cy="4572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p:cNvSpPr>
            <a:spLocks noChangeAspect="1"/>
          </p:cNvSpPr>
          <p:nvPr/>
        </p:nvSpPr>
        <p:spPr>
          <a:xfrm>
            <a:off x="1371600" y="2932176"/>
            <a:ext cx="45720" cy="4572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Oval 12"/>
          <p:cNvSpPr>
            <a:spLocks noChangeAspect="1"/>
          </p:cNvSpPr>
          <p:nvPr/>
        </p:nvSpPr>
        <p:spPr>
          <a:xfrm>
            <a:off x="1524000" y="2779776"/>
            <a:ext cx="45720" cy="4572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p:cNvSpPr>
            <a:spLocks noChangeAspect="1"/>
          </p:cNvSpPr>
          <p:nvPr/>
        </p:nvSpPr>
        <p:spPr>
          <a:xfrm>
            <a:off x="1524000" y="2855976"/>
            <a:ext cx="45720" cy="4572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Oval 14"/>
          <p:cNvSpPr>
            <a:spLocks noChangeAspect="1"/>
          </p:cNvSpPr>
          <p:nvPr/>
        </p:nvSpPr>
        <p:spPr>
          <a:xfrm>
            <a:off x="1295400" y="2855976"/>
            <a:ext cx="45720" cy="4572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Oval 15"/>
          <p:cNvSpPr>
            <a:spLocks noChangeAspect="1"/>
          </p:cNvSpPr>
          <p:nvPr/>
        </p:nvSpPr>
        <p:spPr>
          <a:xfrm>
            <a:off x="1371600" y="2855976"/>
            <a:ext cx="45720" cy="4572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Oval 16"/>
          <p:cNvSpPr>
            <a:spLocks noChangeAspect="1"/>
          </p:cNvSpPr>
          <p:nvPr/>
        </p:nvSpPr>
        <p:spPr>
          <a:xfrm>
            <a:off x="1325880" y="4456176"/>
            <a:ext cx="45720" cy="4572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p:cNvSpPr>
            <a:spLocks noChangeAspect="1"/>
          </p:cNvSpPr>
          <p:nvPr/>
        </p:nvSpPr>
        <p:spPr>
          <a:xfrm>
            <a:off x="1325880" y="4532376"/>
            <a:ext cx="45720" cy="4572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Oval 18"/>
          <p:cNvSpPr>
            <a:spLocks noChangeAspect="1"/>
          </p:cNvSpPr>
          <p:nvPr/>
        </p:nvSpPr>
        <p:spPr>
          <a:xfrm>
            <a:off x="1325880" y="4608576"/>
            <a:ext cx="45720" cy="4572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Oval 19"/>
          <p:cNvSpPr>
            <a:spLocks noChangeAspect="1"/>
          </p:cNvSpPr>
          <p:nvPr/>
        </p:nvSpPr>
        <p:spPr>
          <a:xfrm>
            <a:off x="1203960" y="4532376"/>
            <a:ext cx="45720" cy="4572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p:cNvSpPr>
            <a:spLocks noChangeAspect="1"/>
          </p:cNvSpPr>
          <p:nvPr/>
        </p:nvSpPr>
        <p:spPr>
          <a:xfrm>
            <a:off x="1173480" y="4608576"/>
            <a:ext cx="45720" cy="4572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Oval 21"/>
          <p:cNvSpPr>
            <a:spLocks noChangeAspect="1"/>
          </p:cNvSpPr>
          <p:nvPr/>
        </p:nvSpPr>
        <p:spPr>
          <a:xfrm>
            <a:off x="1325880" y="4760976"/>
            <a:ext cx="45720" cy="4572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Oval 22"/>
          <p:cNvSpPr>
            <a:spLocks noChangeAspect="1"/>
          </p:cNvSpPr>
          <p:nvPr/>
        </p:nvSpPr>
        <p:spPr>
          <a:xfrm>
            <a:off x="1478280" y="4608576"/>
            <a:ext cx="45720" cy="4572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Oval 23"/>
          <p:cNvSpPr>
            <a:spLocks noChangeAspect="1"/>
          </p:cNvSpPr>
          <p:nvPr/>
        </p:nvSpPr>
        <p:spPr>
          <a:xfrm>
            <a:off x="1478280" y="4684776"/>
            <a:ext cx="45720" cy="4572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Oval 24"/>
          <p:cNvSpPr>
            <a:spLocks noChangeAspect="1"/>
          </p:cNvSpPr>
          <p:nvPr/>
        </p:nvSpPr>
        <p:spPr>
          <a:xfrm>
            <a:off x="1249680" y="4684776"/>
            <a:ext cx="45720" cy="4572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Oval 25"/>
          <p:cNvSpPr>
            <a:spLocks noChangeAspect="1"/>
          </p:cNvSpPr>
          <p:nvPr/>
        </p:nvSpPr>
        <p:spPr>
          <a:xfrm>
            <a:off x="1325880" y="4684776"/>
            <a:ext cx="45720" cy="4572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Oval 26"/>
          <p:cNvSpPr>
            <a:spLocks noChangeAspect="1"/>
          </p:cNvSpPr>
          <p:nvPr/>
        </p:nvSpPr>
        <p:spPr>
          <a:xfrm>
            <a:off x="1325880" y="6202680"/>
            <a:ext cx="45720" cy="4572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Oval 27"/>
          <p:cNvSpPr>
            <a:spLocks noChangeAspect="1"/>
          </p:cNvSpPr>
          <p:nvPr/>
        </p:nvSpPr>
        <p:spPr>
          <a:xfrm>
            <a:off x="1325880" y="6278880"/>
            <a:ext cx="45720" cy="4572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Oval 28"/>
          <p:cNvSpPr>
            <a:spLocks noChangeAspect="1"/>
          </p:cNvSpPr>
          <p:nvPr/>
        </p:nvSpPr>
        <p:spPr>
          <a:xfrm>
            <a:off x="1325880" y="6355080"/>
            <a:ext cx="45720" cy="4572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Oval 29"/>
          <p:cNvSpPr>
            <a:spLocks noChangeAspect="1"/>
          </p:cNvSpPr>
          <p:nvPr/>
        </p:nvSpPr>
        <p:spPr>
          <a:xfrm>
            <a:off x="1203960" y="6278880"/>
            <a:ext cx="45720" cy="4572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Oval 30"/>
          <p:cNvSpPr>
            <a:spLocks noChangeAspect="1"/>
          </p:cNvSpPr>
          <p:nvPr/>
        </p:nvSpPr>
        <p:spPr>
          <a:xfrm>
            <a:off x="1173480" y="6355080"/>
            <a:ext cx="45720" cy="4572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Oval 31"/>
          <p:cNvSpPr>
            <a:spLocks noChangeAspect="1"/>
          </p:cNvSpPr>
          <p:nvPr/>
        </p:nvSpPr>
        <p:spPr>
          <a:xfrm>
            <a:off x="1325880" y="6507480"/>
            <a:ext cx="45720" cy="4572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Oval 32"/>
          <p:cNvSpPr>
            <a:spLocks noChangeAspect="1"/>
          </p:cNvSpPr>
          <p:nvPr/>
        </p:nvSpPr>
        <p:spPr>
          <a:xfrm>
            <a:off x="1478280" y="6355080"/>
            <a:ext cx="45720" cy="4572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Oval 33"/>
          <p:cNvSpPr>
            <a:spLocks noChangeAspect="1"/>
          </p:cNvSpPr>
          <p:nvPr/>
        </p:nvSpPr>
        <p:spPr>
          <a:xfrm>
            <a:off x="1478280" y="6431280"/>
            <a:ext cx="45720" cy="4572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Oval 34"/>
          <p:cNvSpPr>
            <a:spLocks noChangeAspect="1"/>
          </p:cNvSpPr>
          <p:nvPr/>
        </p:nvSpPr>
        <p:spPr>
          <a:xfrm>
            <a:off x="1249680" y="6431280"/>
            <a:ext cx="45720" cy="4572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Oval 35"/>
          <p:cNvSpPr>
            <a:spLocks noChangeAspect="1"/>
          </p:cNvSpPr>
          <p:nvPr/>
        </p:nvSpPr>
        <p:spPr>
          <a:xfrm>
            <a:off x="1325880" y="6431280"/>
            <a:ext cx="45720" cy="4572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TextBox 36"/>
          <p:cNvSpPr txBox="1"/>
          <p:nvPr/>
        </p:nvSpPr>
        <p:spPr>
          <a:xfrm>
            <a:off x="1066800" y="914400"/>
            <a:ext cx="635110" cy="369332"/>
          </a:xfrm>
          <a:prstGeom prst="rect">
            <a:avLst/>
          </a:prstGeom>
          <a:noFill/>
        </p:spPr>
        <p:txBody>
          <a:bodyPr wrap="none" rtlCol="0">
            <a:spAutoFit/>
          </a:bodyPr>
          <a:lstStyle/>
          <a:p>
            <a:r>
              <a:rPr lang="en-US" dirty="0" smtClean="0"/>
              <a:t>T = 1</a:t>
            </a:r>
            <a:endParaRPr lang="en-US" dirty="0"/>
          </a:p>
        </p:txBody>
      </p:sp>
      <p:cxnSp>
        <p:nvCxnSpPr>
          <p:cNvPr id="39" name="Straight Arrow Connector 38"/>
          <p:cNvCxnSpPr/>
          <p:nvPr/>
        </p:nvCxnSpPr>
        <p:spPr>
          <a:xfrm>
            <a:off x="1905000" y="2779776"/>
            <a:ext cx="762000" cy="1588"/>
          </a:xfrm>
          <a:prstGeom prst="straightConnector1">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41" name="Oval 40"/>
          <p:cNvSpPr>
            <a:spLocks noChangeAspect="1"/>
          </p:cNvSpPr>
          <p:nvPr/>
        </p:nvSpPr>
        <p:spPr>
          <a:xfrm>
            <a:off x="2743200" y="2322576"/>
            <a:ext cx="877824" cy="877824"/>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Oval 41"/>
          <p:cNvSpPr>
            <a:spLocks noChangeAspect="1"/>
          </p:cNvSpPr>
          <p:nvPr/>
        </p:nvSpPr>
        <p:spPr>
          <a:xfrm>
            <a:off x="3154680" y="2398776"/>
            <a:ext cx="45720" cy="4572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Oval 42"/>
          <p:cNvSpPr>
            <a:spLocks noChangeAspect="1"/>
          </p:cNvSpPr>
          <p:nvPr/>
        </p:nvSpPr>
        <p:spPr>
          <a:xfrm>
            <a:off x="3154680" y="2474976"/>
            <a:ext cx="45720" cy="4572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Oval 43"/>
          <p:cNvSpPr>
            <a:spLocks noChangeAspect="1"/>
          </p:cNvSpPr>
          <p:nvPr/>
        </p:nvSpPr>
        <p:spPr>
          <a:xfrm>
            <a:off x="3154680" y="2551176"/>
            <a:ext cx="45720" cy="4572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Oval 44"/>
          <p:cNvSpPr>
            <a:spLocks noChangeAspect="1"/>
          </p:cNvSpPr>
          <p:nvPr/>
        </p:nvSpPr>
        <p:spPr>
          <a:xfrm>
            <a:off x="3048000" y="2627376"/>
            <a:ext cx="45720" cy="4572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Oval 45"/>
          <p:cNvSpPr>
            <a:spLocks noChangeAspect="1"/>
          </p:cNvSpPr>
          <p:nvPr/>
        </p:nvSpPr>
        <p:spPr>
          <a:xfrm>
            <a:off x="3124200" y="2703576"/>
            <a:ext cx="45720" cy="4572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Oval 46"/>
          <p:cNvSpPr>
            <a:spLocks noChangeAspect="1"/>
          </p:cNvSpPr>
          <p:nvPr/>
        </p:nvSpPr>
        <p:spPr>
          <a:xfrm>
            <a:off x="3124200" y="2932176"/>
            <a:ext cx="45720" cy="4572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Oval 47"/>
          <p:cNvSpPr>
            <a:spLocks noChangeAspect="1"/>
          </p:cNvSpPr>
          <p:nvPr/>
        </p:nvSpPr>
        <p:spPr>
          <a:xfrm>
            <a:off x="3200400" y="2627376"/>
            <a:ext cx="45720" cy="4572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Oval 48"/>
          <p:cNvSpPr>
            <a:spLocks noChangeAspect="1"/>
          </p:cNvSpPr>
          <p:nvPr/>
        </p:nvSpPr>
        <p:spPr>
          <a:xfrm>
            <a:off x="3276600" y="2703576"/>
            <a:ext cx="45720" cy="4572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Oval 49"/>
          <p:cNvSpPr>
            <a:spLocks noChangeAspect="1"/>
          </p:cNvSpPr>
          <p:nvPr/>
        </p:nvSpPr>
        <p:spPr>
          <a:xfrm>
            <a:off x="3124200" y="2855976"/>
            <a:ext cx="45720" cy="4572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Oval 50"/>
          <p:cNvSpPr>
            <a:spLocks noChangeAspect="1"/>
          </p:cNvSpPr>
          <p:nvPr/>
        </p:nvSpPr>
        <p:spPr>
          <a:xfrm>
            <a:off x="3154680" y="2627376"/>
            <a:ext cx="45720" cy="4572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Oval 51"/>
          <p:cNvSpPr>
            <a:spLocks noChangeAspect="1"/>
          </p:cNvSpPr>
          <p:nvPr/>
        </p:nvSpPr>
        <p:spPr>
          <a:xfrm>
            <a:off x="3154680" y="2703576"/>
            <a:ext cx="45720" cy="4572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Oval 52"/>
          <p:cNvSpPr>
            <a:spLocks noChangeAspect="1"/>
          </p:cNvSpPr>
          <p:nvPr/>
        </p:nvSpPr>
        <p:spPr>
          <a:xfrm>
            <a:off x="3048000" y="2779776"/>
            <a:ext cx="45720" cy="4572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Oval 53"/>
          <p:cNvSpPr>
            <a:spLocks noChangeAspect="1"/>
          </p:cNvSpPr>
          <p:nvPr/>
        </p:nvSpPr>
        <p:spPr>
          <a:xfrm>
            <a:off x="3124200" y="2855976"/>
            <a:ext cx="45720" cy="4572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Oval 54"/>
          <p:cNvSpPr>
            <a:spLocks noChangeAspect="1"/>
          </p:cNvSpPr>
          <p:nvPr/>
        </p:nvSpPr>
        <p:spPr>
          <a:xfrm>
            <a:off x="3200400" y="2779776"/>
            <a:ext cx="45720" cy="4572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Oval 55"/>
          <p:cNvSpPr>
            <a:spLocks noChangeAspect="1"/>
          </p:cNvSpPr>
          <p:nvPr/>
        </p:nvSpPr>
        <p:spPr>
          <a:xfrm>
            <a:off x="3124200" y="2962656"/>
            <a:ext cx="45720" cy="4572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Oval 56"/>
          <p:cNvSpPr>
            <a:spLocks noChangeAspect="1"/>
          </p:cNvSpPr>
          <p:nvPr/>
        </p:nvSpPr>
        <p:spPr>
          <a:xfrm>
            <a:off x="3154680" y="2779776"/>
            <a:ext cx="45720" cy="4572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Oval 57"/>
          <p:cNvSpPr>
            <a:spLocks noChangeAspect="1"/>
          </p:cNvSpPr>
          <p:nvPr/>
        </p:nvSpPr>
        <p:spPr>
          <a:xfrm>
            <a:off x="4456176" y="1520952"/>
            <a:ext cx="877824" cy="877824"/>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Oval 58"/>
          <p:cNvSpPr>
            <a:spLocks noChangeAspect="1"/>
          </p:cNvSpPr>
          <p:nvPr/>
        </p:nvSpPr>
        <p:spPr>
          <a:xfrm>
            <a:off x="4456176" y="2816352"/>
            <a:ext cx="877824" cy="877824"/>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Oval 59"/>
          <p:cNvSpPr>
            <a:spLocks noChangeAspect="1"/>
          </p:cNvSpPr>
          <p:nvPr/>
        </p:nvSpPr>
        <p:spPr>
          <a:xfrm>
            <a:off x="4861560" y="1895856"/>
            <a:ext cx="45720" cy="4572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Oval 60"/>
          <p:cNvSpPr>
            <a:spLocks noChangeAspect="1"/>
          </p:cNvSpPr>
          <p:nvPr/>
        </p:nvSpPr>
        <p:spPr>
          <a:xfrm>
            <a:off x="4861560" y="1972056"/>
            <a:ext cx="45720" cy="4572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Oval 61"/>
          <p:cNvSpPr>
            <a:spLocks noChangeAspect="1"/>
          </p:cNvSpPr>
          <p:nvPr/>
        </p:nvSpPr>
        <p:spPr>
          <a:xfrm>
            <a:off x="4861560" y="2048256"/>
            <a:ext cx="45720" cy="4572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Oval 62"/>
          <p:cNvSpPr>
            <a:spLocks noChangeAspect="1"/>
          </p:cNvSpPr>
          <p:nvPr/>
        </p:nvSpPr>
        <p:spPr>
          <a:xfrm>
            <a:off x="4754880" y="2124456"/>
            <a:ext cx="45720" cy="4572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Oval 63"/>
          <p:cNvSpPr>
            <a:spLocks noChangeAspect="1"/>
          </p:cNvSpPr>
          <p:nvPr/>
        </p:nvSpPr>
        <p:spPr>
          <a:xfrm>
            <a:off x="4831080" y="2200656"/>
            <a:ext cx="45720" cy="4572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Oval 65"/>
          <p:cNvSpPr>
            <a:spLocks noChangeAspect="1"/>
          </p:cNvSpPr>
          <p:nvPr/>
        </p:nvSpPr>
        <p:spPr>
          <a:xfrm>
            <a:off x="4907280" y="2124456"/>
            <a:ext cx="45720" cy="4572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Oval 66"/>
          <p:cNvSpPr>
            <a:spLocks noChangeAspect="1"/>
          </p:cNvSpPr>
          <p:nvPr/>
        </p:nvSpPr>
        <p:spPr>
          <a:xfrm>
            <a:off x="4983480" y="2200656"/>
            <a:ext cx="45720" cy="4572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Oval 68"/>
          <p:cNvSpPr>
            <a:spLocks noChangeAspect="1"/>
          </p:cNvSpPr>
          <p:nvPr/>
        </p:nvSpPr>
        <p:spPr>
          <a:xfrm>
            <a:off x="4861560" y="2124456"/>
            <a:ext cx="45720" cy="4572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Oval 69"/>
          <p:cNvSpPr>
            <a:spLocks noChangeAspect="1"/>
          </p:cNvSpPr>
          <p:nvPr/>
        </p:nvSpPr>
        <p:spPr>
          <a:xfrm>
            <a:off x="4861560" y="2200656"/>
            <a:ext cx="45720" cy="4572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Oval 78"/>
          <p:cNvSpPr>
            <a:spLocks noChangeAspect="1"/>
          </p:cNvSpPr>
          <p:nvPr/>
        </p:nvSpPr>
        <p:spPr>
          <a:xfrm>
            <a:off x="4876800" y="3160776"/>
            <a:ext cx="45720" cy="4572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Oval 79"/>
          <p:cNvSpPr>
            <a:spLocks noChangeAspect="1"/>
          </p:cNvSpPr>
          <p:nvPr/>
        </p:nvSpPr>
        <p:spPr>
          <a:xfrm>
            <a:off x="4876800" y="3389376"/>
            <a:ext cx="45720" cy="4572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 name="Oval 81"/>
          <p:cNvSpPr>
            <a:spLocks noChangeAspect="1"/>
          </p:cNvSpPr>
          <p:nvPr/>
        </p:nvSpPr>
        <p:spPr>
          <a:xfrm>
            <a:off x="5029200" y="3160776"/>
            <a:ext cx="45720" cy="4572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Oval 82"/>
          <p:cNvSpPr>
            <a:spLocks noChangeAspect="1"/>
          </p:cNvSpPr>
          <p:nvPr/>
        </p:nvSpPr>
        <p:spPr>
          <a:xfrm>
            <a:off x="4876800" y="3313176"/>
            <a:ext cx="45720" cy="4572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 name="Oval 84"/>
          <p:cNvSpPr>
            <a:spLocks noChangeAspect="1"/>
          </p:cNvSpPr>
          <p:nvPr/>
        </p:nvSpPr>
        <p:spPr>
          <a:xfrm>
            <a:off x="4907280" y="3160776"/>
            <a:ext cx="45720" cy="4572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Oval 85"/>
          <p:cNvSpPr>
            <a:spLocks noChangeAspect="1"/>
          </p:cNvSpPr>
          <p:nvPr/>
        </p:nvSpPr>
        <p:spPr>
          <a:xfrm>
            <a:off x="4800600" y="3236976"/>
            <a:ext cx="45720" cy="4572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7" name="Oval 86"/>
          <p:cNvSpPr>
            <a:spLocks noChangeAspect="1"/>
          </p:cNvSpPr>
          <p:nvPr/>
        </p:nvSpPr>
        <p:spPr>
          <a:xfrm>
            <a:off x="4876800" y="3313176"/>
            <a:ext cx="45720" cy="4572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8" name="Oval 87"/>
          <p:cNvSpPr>
            <a:spLocks noChangeAspect="1"/>
          </p:cNvSpPr>
          <p:nvPr/>
        </p:nvSpPr>
        <p:spPr>
          <a:xfrm>
            <a:off x="4953000" y="3236976"/>
            <a:ext cx="45720" cy="4572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9" name="Oval 88"/>
          <p:cNvSpPr>
            <a:spLocks noChangeAspect="1"/>
          </p:cNvSpPr>
          <p:nvPr/>
        </p:nvSpPr>
        <p:spPr>
          <a:xfrm>
            <a:off x="4907280" y="3236976"/>
            <a:ext cx="45720" cy="4572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0" name="Oval 89"/>
          <p:cNvSpPr>
            <a:spLocks noChangeAspect="1"/>
          </p:cNvSpPr>
          <p:nvPr/>
        </p:nvSpPr>
        <p:spPr>
          <a:xfrm>
            <a:off x="6208776" y="1560576"/>
            <a:ext cx="877824" cy="877824"/>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1" name="Oval 90"/>
          <p:cNvSpPr>
            <a:spLocks noChangeAspect="1"/>
          </p:cNvSpPr>
          <p:nvPr/>
        </p:nvSpPr>
        <p:spPr>
          <a:xfrm>
            <a:off x="6614160" y="1819656"/>
            <a:ext cx="45720" cy="4572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2" name="Oval 91"/>
          <p:cNvSpPr>
            <a:spLocks noChangeAspect="1"/>
          </p:cNvSpPr>
          <p:nvPr/>
        </p:nvSpPr>
        <p:spPr>
          <a:xfrm>
            <a:off x="6614160" y="1895856"/>
            <a:ext cx="45720" cy="4572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3" name="Oval 92"/>
          <p:cNvSpPr>
            <a:spLocks noChangeAspect="1"/>
          </p:cNvSpPr>
          <p:nvPr/>
        </p:nvSpPr>
        <p:spPr>
          <a:xfrm>
            <a:off x="6614160" y="1972056"/>
            <a:ext cx="45720" cy="4572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4" name="Oval 93"/>
          <p:cNvSpPr>
            <a:spLocks noChangeAspect="1"/>
          </p:cNvSpPr>
          <p:nvPr/>
        </p:nvSpPr>
        <p:spPr>
          <a:xfrm>
            <a:off x="6507480" y="2048256"/>
            <a:ext cx="45720" cy="4572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5" name="Oval 94"/>
          <p:cNvSpPr>
            <a:spLocks noChangeAspect="1"/>
          </p:cNvSpPr>
          <p:nvPr/>
        </p:nvSpPr>
        <p:spPr>
          <a:xfrm>
            <a:off x="6583680" y="2124456"/>
            <a:ext cx="45720" cy="4572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6" name="Oval 95"/>
          <p:cNvSpPr>
            <a:spLocks noChangeAspect="1"/>
          </p:cNvSpPr>
          <p:nvPr/>
        </p:nvSpPr>
        <p:spPr>
          <a:xfrm>
            <a:off x="6659880" y="2048256"/>
            <a:ext cx="45720" cy="4572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7" name="Oval 96"/>
          <p:cNvSpPr>
            <a:spLocks noChangeAspect="1"/>
          </p:cNvSpPr>
          <p:nvPr/>
        </p:nvSpPr>
        <p:spPr>
          <a:xfrm>
            <a:off x="6736080" y="2124456"/>
            <a:ext cx="45720" cy="4572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8" name="Oval 97"/>
          <p:cNvSpPr>
            <a:spLocks noChangeAspect="1"/>
          </p:cNvSpPr>
          <p:nvPr/>
        </p:nvSpPr>
        <p:spPr>
          <a:xfrm>
            <a:off x="6614160" y="2048256"/>
            <a:ext cx="45720" cy="4572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9" name="Oval 98"/>
          <p:cNvSpPr>
            <a:spLocks noChangeAspect="1"/>
          </p:cNvSpPr>
          <p:nvPr/>
        </p:nvSpPr>
        <p:spPr>
          <a:xfrm>
            <a:off x="6614160" y="2124456"/>
            <a:ext cx="45720" cy="4572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0" name="Oval 99"/>
          <p:cNvSpPr>
            <a:spLocks noChangeAspect="1"/>
          </p:cNvSpPr>
          <p:nvPr/>
        </p:nvSpPr>
        <p:spPr>
          <a:xfrm>
            <a:off x="6629400" y="1819656"/>
            <a:ext cx="45720" cy="4572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1" name="Oval 100"/>
          <p:cNvSpPr>
            <a:spLocks noChangeAspect="1"/>
          </p:cNvSpPr>
          <p:nvPr/>
        </p:nvSpPr>
        <p:spPr>
          <a:xfrm>
            <a:off x="6629400" y="1895856"/>
            <a:ext cx="45720" cy="4572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2" name="Oval 101"/>
          <p:cNvSpPr>
            <a:spLocks noChangeAspect="1"/>
          </p:cNvSpPr>
          <p:nvPr/>
        </p:nvSpPr>
        <p:spPr>
          <a:xfrm>
            <a:off x="6629400" y="1972056"/>
            <a:ext cx="45720" cy="4572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3" name="Oval 102"/>
          <p:cNvSpPr>
            <a:spLocks noChangeAspect="1"/>
          </p:cNvSpPr>
          <p:nvPr/>
        </p:nvSpPr>
        <p:spPr>
          <a:xfrm>
            <a:off x="6507480" y="1895856"/>
            <a:ext cx="45720" cy="4572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4" name="Oval 103"/>
          <p:cNvSpPr>
            <a:spLocks noChangeAspect="1"/>
          </p:cNvSpPr>
          <p:nvPr/>
        </p:nvSpPr>
        <p:spPr>
          <a:xfrm>
            <a:off x="6477000" y="1972056"/>
            <a:ext cx="45720" cy="4572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5" name="Oval 104"/>
          <p:cNvSpPr>
            <a:spLocks noChangeAspect="1"/>
          </p:cNvSpPr>
          <p:nvPr/>
        </p:nvSpPr>
        <p:spPr>
          <a:xfrm>
            <a:off x="6629400" y="2124456"/>
            <a:ext cx="45720" cy="4572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6" name="Oval 105"/>
          <p:cNvSpPr>
            <a:spLocks noChangeAspect="1"/>
          </p:cNvSpPr>
          <p:nvPr/>
        </p:nvSpPr>
        <p:spPr>
          <a:xfrm>
            <a:off x="6781800" y="1972056"/>
            <a:ext cx="45720" cy="4572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7" name="Oval 106"/>
          <p:cNvSpPr>
            <a:spLocks noChangeAspect="1"/>
          </p:cNvSpPr>
          <p:nvPr/>
        </p:nvSpPr>
        <p:spPr>
          <a:xfrm>
            <a:off x="6781800" y="2048256"/>
            <a:ext cx="45720" cy="4572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8" name="Oval 107"/>
          <p:cNvSpPr>
            <a:spLocks noChangeAspect="1"/>
          </p:cNvSpPr>
          <p:nvPr/>
        </p:nvSpPr>
        <p:spPr>
          <a:xfrm>
            <a:off x="6553200" y="2048256"/>
            <a:ext cx="45720" cy="4572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9" name="Oval 108"/>
          <p:cNvSpPr>
            <a:spLocks noChangeAspect="1"/>
          </p:cNvSpPr>
          <p:nvPr/>
        </p:nvSpPr>
        <p:spPr>
          <a:xfrm>
            <a:off x="6629400" y="2048256"/>
            <a:ext cx="45720" cy="4572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0" name="Oval 109"/>
          <p:cNvSpPr>
            <a:spLocks noChangeAspect="1"/>
          </p:cNvSpPr>
          <p:nvPr/>
        </p:nvSpPr>
        <p:spPr>
          <a:xfrm>
            <a:off x="6132576" y="3959352"/>
            <a:ext cx="877824" cy="877824"/>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1" name="Oval 110"/>
          <p:cNvSpPr>
            <a:spLocks noChangeAspect="1"/>
          </p:cNvSpPr>
          <p:nvPr/>
        </p:nvSpPr>
        <p:spPr>
          <a:xfrm>
            <a:off x="6096000" y="2779776"/>
            <a:ext cx="877824" cy="877824"/>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2" name="Oval 111"/>
          <p:cNvSpPr>
            <a:spLocks noChangeAspect="1"/>
          </p:cNvSpPr>
          <p:nvPr/>
        </p:nvSpPr>
        <p:spPr>
          <a:xfrm>
            <a:off x="6516624" y="3124200"/>
            <a:ext cx="45720" cy="4572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3" name="Oval 112"/>
          <p:cNvSpPr>
            <a:spLocks noChangeAspect="1"/>
          </p:cNvSpPr>
          <p:nvPr/>
        </p:nvSpPr>
        <p:spPr>
          <a:xfrm>
            <a:off x="6516624" y="3352800"/>
            <a:ext cx="45720" cy="4572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4" name="Oval 113"/>
          <p:cNvSpPr>
            <a:spLocks noChangeAspect="1"/>
          </p:cNvSpPr>
          <p:nvPr/>
        </p:nvSpPr>
        <p:spPr>
          <a:xfrm>
            <a:off x="6669024" y="3124200"/>
            <a:ext cx="45720" cy="4572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5" name="Oval 114"/>
          <p:cNvSpPr>
            <a:spLocks noChangeAspect="1"/>
          </p:cNvSpPr>
          <p:nvPr/>
        </p:nvSpPr>
        <p:spPr>
          <a:xfrm>
            <a:off x="6516624" y="3276600"/>
            <a:ext cx="45720" cy="4572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6" name="Oval 115"/>
          <p:cNvSpPr>
            <a:spLocks noChangeAspect="1"/>
          </p:cNvSpPr>
          <p:nvPr/>
        </p:nvSpPr>
        <p:spPr>
          <a:xfrm>
            <a:off x="6547104" y="3124200"/>
            <a:ext cx="45720" cy="4572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7" name="Oval 116"/>
          <p:cNvSpPr>
            <a:spLocks noChangeAspect="1"/>
          </p:cNvSpPr>
          <p:nvPr/>
        </p:nvSpPr>
        <p:spPr>
          <a:xfrm>
            <a:off x="6440424" y="3200400"/>
            <a:ext cx="45720" cy="4572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8" name="Oval 117"/>
          <p:cNvSpPr>
            <a:spLocks noChangeAspect="1"/>
          </p:cNvSpPr>
          <p:nvPr/>
        </p:nvSpPr>
        <p:spPr>
          <a:xfrm>
            <a:off x="6516624" y="3276600"/>
            <a:ext cx="45720" cy="4572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9" name="Oval 118"/>
          <p:cNvSpPr>
            <a:spLocks noChangeAspect="1"/>
          </p:cNvSpPr>
          <p:nvPr/>
        </p:nvSpPr>
        <p:spPr>
          <a:xfrm>
            <a:off x="6592824" y="3200400"/>
            <a:ext cx="45720" cy="4572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0" name="Oval 119"/>
          <p:cNvSpPr>
            <a:spLocks noChangeAspect="1"/>
          </p:cNvSpPr>
          <p:nvPr/>
        </p:nvSpPr>
        <p:spPr>
          <a:xfrm>
            <a:off x="6547104" y="3200400"/>
            <a:ext cx="45720" cy="4572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1" name="Oval 120"/>
          <p:cNvSpPr>
            <a:spLocks noChangeAspect="1"/>
          </p:cNvSpPr>
          <p:nvPr/>
        </p:nvSpPr>
        <p:spPr>
          <a:xfrm>
            <a:off x="6553200" y="4410456"/>
            <a:ext cx="45720" cy="4572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2" name="Oval 121"/>
          <p:cNvSpPr>
            <a:spLocks noChangeAspect="1"/>
          </p:cNvSpPr>
          <p:nvPr/>
        </p:nvSpPr>
        <p:spPr>
          <a:xfrm>
            <a:off x="6553200" y="4639056"/>
            <a:ext cx="45720" cy="4572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3" name="Oval 122"/>
          <p:cNvSpPr>
            <a:spLocks noChangeAspect="1"/>
          </p:cNvSpPr>
          <p:nvPr/>
        </p:nvSpPr>
        <p:spPr>
          <a:xfrm>
            <a:off x="6705600" y="4410456"/>
            <a:ext cx="45720" cy="4572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4" name="Oval 123"/>
          <p:cNvSpPr>
            <a:spLocks noChangeAspect="1"/>
          </p:cNvSpPr>
          <p:nvPr/>
        </p:nvSpPr>
        <p:spPr>
          <a:xfrm>
            <a:off x="6553200" y="4562856"/>
            <a:ext cx="45720" cy="4572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5" name="Oval 124"/>
          <p:cNvSpPr>
            <a:spLocks noChangeAspect="1"/>
          </p:cNvSpPr>
          <p:nvPr/>
        </p:nvSpPr>
        <p:spPr>
          <a:xfrm>
            <a:off x="6583680" y="4410456"/>
            <a:ext cx="45720" cy="4572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6" name="Oval 125"/>
          <p:cNvSpPr>
            <a:spLocks noChangeAspect="1"/>
          </p:cNvSpPr>
          <p:nvPr/>
        </p:nvSpPr>
        <p:spPr>
          <a:xfrm>
            <a:off x="6477000" y="4486656"/>
            <a:ext cx="45720" cy="4572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7" name="Oval 126"/>
          <p:cNvSpPr>
            <a:spLocks noChangeAspect="1"/>
          </p:cNvSpPr>
          <p:nvPr/>
        </p:nvSpPr>
        <p:spPr>
          <a:xfrm>
            <a:off x="6553200" y="4562856"/>
            <a:ext cx="45720" cy="4572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8" name="Oval 127"/>
          <p:cNvSpPr>
            <a:spLocks noChangeAspect="1"/>
          </p:cNvSpPr>
          <p:nvPr/>
        </p:nvSpPr>
        <p:spPr>
          <a:xfrm>
            <a:off x="6629400" y="4486656"/>
            <a:ext cx="45720" cy="4572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9" name="Oval 128"/>
          <p:cNvSpPr>
            <a:spLocks noChangeAspect="1"/>
          </p:cNvSpPr>
          <p:nvPr/>
        </p:nvSpPr>
        <p:spPr>
          <a:xfrm>
            <a:off x="6583680" y="4486656"/>
            <a:ext cx="45720" cy="4572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0" name="Oval 129"/>
          <p:cNvSpPr>
            <a:spLocks noChangeAspect="1"/>
          </p:cNvSpPr>
          <p:nvPr/>
        </p:nvSpPr>
        <p:spPr>
          <a:xfrm>
            <a:off x="6553200" y="3267456"/>
            <a:ext cx="45720" cy="4572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1" name="Oval 130"/>
          <p:cNvSpPr>
            <a:spLocks noChangeAspect="1"/>
          </p:cNvSpPr>
          <p:nvPr/>
        </p:nvSpPr>
        <p:spPr>
          <a:xfrm>
            <a:off x="6705600" y="3267456"/>
            <a:ext cx="45720" cy="4572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2" name="Oval 131"/>
          <p:cNvSpPr>
            <a:spLocks noChangeAspect="1"/>
          </p:cNvSpPr>
          <p:nvPr/>
        </p:nvSpPr>
        <p:spPr>
          <a:xfrm>
            <a:off x="6583680" y="3267456"/>
            <a:ext cx="45720" cy="4572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3" name="Oval 132"/>
          <p:cNvSpPr>
            <a:spLocks noChangeAspect="1"/>
          </p:cNvSpPr>
          <p:nvPr/>
        </p:nvSpPr>
        <p:spPr>
          <a:xfrm>
            <a:off x="6477000" y="3343656"/>
            <a:ext cx="45720" cy="4572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4" name="Oval 133"/>
          <p:cNvSpPr>
            <a:spLocks noChangeAspect="1"/>
          </p:cNvSpPr>
          <p:nvPr/>
        </p:nvSpPr>
        <p:spPr>
          <a:xfrm>
            <a:off x="6629400" y="3343656"/>
            <a:ext cx="45720" cy="4572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5" name="Oval 134"/>
          <p:cNvSpPr>
            <a:spLocks noChangeAspect="1"/>
          </p:cNvSpPr>
          <p:nvPr/>
        </p:nvSpPr>
        <p:spPr>
          <a:xfrm>
            <a:off x="6583680" y="3343656"/>
            <a:ext cx="45720" cy="4572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6" name="Oval 135"/>
          <p:cNvSpPr>
            <a:spLocks noChangeAspect="1"/>
          </p:cNvSpPr>
          <p:nvPr/>
        </p:nvSpPr>
        <p:spPr>
          <a:xfrm>
            <a:off x="6477000" y="4334256"/>
            <a:ext cx="45720" cy="4572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7" name="Oval 136"/>
          <p:cNvSpPr>
            <a:spLocks noChangeAspect="1"/>
          </p:cNvSpPr>
          <p:nvPr/>
        </p:nvSpPr>
        <p:spPr>
          <a:xfrm>
            <a:off x="6629400" y="4334256"/>
            <a:ext cx="45720" cy="4572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8" name="Oval 137"/>
          <p:cNvSpPr>
            <a:spLocks noChangeAspect="1"/>
          </p:cNvSpPr>
          <p:nvPr/>
        </p:nvSpPr>
        <p:spPr>
          <a:xfrm>
            <a:off x="6507480" y="4334256"/>
            <a:ext cx="45720" cy="4572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9" name="Oval 138"/>
          <p:cNvSpPr>
            <a:spLocks noChangeAspect="1"/>
          </p:cNvSpPr>
          <p:nvPr/>
        </p:nvSpPr>
        <p:spPr>
          <a:xfrm>
            <a:off x="6400800" y="4410456"/>
            <a:ext cx="45720" cy="4572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0" name="Oval 139"/>
          <p:cNvSpPr>
            <a:spLocks noChangeAspect="1"/>
          </p:cNvSpPr>
          <p:nvPr/>
        </p:nvSpPr>
        <p:spPr>
          <a:xfrm>
            <a:off x="6553200" y="4410456"/>
            <a:ext cx="45720" cy="4572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1" name="Oval 140"/>
          <p:cNvSpPr>
            <a:spLocks noChangeAspect="1"/>
          </p:cNvSpPr>
          <p:nvPr/>
        </p:nvSpPr>
        <p:spPr>
          <a:xfrm>
            <a:off x="6507480" y="4410456"/>
            <a:ext cx="45720" cy="4572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42" name="Straight Arrow Connector 141"/>
          <p:cNvCxnSpPr/>
          <p:nvPr/>
        </p:nvCxnSpPr>
        <p:spPr>
          <a:xfrm>
            <a:off x="1905000" y="4608576"/>
            <a:ext cx="762000" cy="1588"/>
          </a:xfrm>
          <a:prstGeom prst="straightConnector1">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43" name="Straight Arrow Connector 142"/>
          <p:cNvCxnSpPr/>
          <p:nvPr/>
        </p:nvCxnSpPr>
        <p:spPr>
          <a:xfrm>
            <a:off x="1905000" y="6513576"/>
            <a:ext cx="762000" cy="1588"/>
          </a:xfrm>
          <a:prstGeom prst="straightConnector1">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44" name="TextBox 143"/>
          <p:cNvSpPr txBox="1"/>
          <p:nvPr/>
        </p:nvSpPr>
        <p:spPr>
          <a:xfrm>
            <a:off x="2895600" y="914400"/>
            <a:ext cx="635110" cy="369332"/>
          </a:xfrm>
          <a:prstGeom prst="rect">
            <a:avLst/>
          </a:prstGeom>
          <a:noFill/>
        </p:spPr>
        <p:txBody>
          <a:bodyPr wrap="none" rtlCol="0">
            <a:spAutoFit/>
          </a:bodyPr>
          <a:lstStyle/>
          <a:p>
            <a:r>
              <a:rPr lang="en-US" dirty="0" smtClean="0"/>
              <a:t>T = 2</a:t>
            </a:r>
            <a:endParaRPr lang="en-US" dirty="0"/>
          </a:p>
        </p:txBody>
      </p:sp>
      <p:sp>
        <p:nvSpPr>
          <p:cNvPr id="145" name="TextBox 144"/>
          <p:cNvSpPr txBox="1"/>
          <p:nvPr/>
        </p:nvSpPr>
        <p:spPr>
          <a:xfrm>
            <a:off x="4572000" y="914400"/>
            <a:ext cx="635110" cy="369332"/>
          </a:xfrm>
          <a:prstGeom prst="rect">
            <a:avLst/>
          </a:prstGeom>
          <a:noFill/>
        </p:spPr>
        <p:txBody>
          <a:bodyPr wrap="none" rtlCol="0">
            <a:spAutoFit/>
          </a:bodyPr>
          <a:lstStyle/>
          <a:p>
            <a:r>
              <a:rPr lang="en-US" dirty="0" smtClean="0"/>
              <a:t>T = 3</a:t>
            </a:r>
            <a:endParaRPr lang="en-US" dirty="0"/>
          </a:p>
        </p:txBody>
      </p:sp>
      <p:sp>
        <p:nvSpPr>
          <p:cNvPr id="146" name="TextBox 145"/>
          <p:cNvSpPr txBox="1"/>
          <p:nvPr/>
        </p:nvSpPr>
        <p:spPr>
          <a:xfrm>
            <a:off x="6324600" y="914400"/>
            <a:ext cx="635110" cy="369332"/>
          </a:xfrm>
          <a:prstGeom prst="rect">
            <a:avLst/>
          </a:prstGeom>
          <a:noFill/>
        </p:spPr>
        <p:txBody>
          <a:bodyPr wrap="none" rtlCol="0">
            <a:spAutoFit/>
          </a:bodyPr>
          <a:lstStyle/>
          <a:p>
            <a:r>
              <a:rPr lang="en-US" dirty="0" smtClean="0"/>
              <a:t>T = 4</a:t>
            </a:r>
            <a:endParaRPr lang="en-US" dirty="0"/>
          </a:p>
        </p:txBody>
      </p:sp>
      <p:cxnSp>
        <p:nvCxnSpPr>
          <p:cNvPr id="147" name="Straight Arrow Connector 146"/>
          <p:cNvCxnSpPr/>
          <p:nvPr/>
        </p:nvCxnSpPr>
        <p:spPr>
          <a:xfrm flipV="1">
            <a:off x="3657600" y="2209800"/>
            <a:ext cx="762000" cy="381000"/>
          </a:xfrm>
          <a:prstGeom prst="straightConnector1">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49" name="Straight Arrow Connector 148"/>
          <p:cNvCxnSpPr>
            <a:endCxn id="59" idx="2"/>
          </p:cNvCxnSpPr>
          <p:nvPr/>
        </p:nvCxnSpPr>
        <p:spPr>
          <a:xfrm>
            <a:off x="3657600" y="2971800"/>
            <a:ext cx="798576" cy="283464"/>
          </a:xfrm>
          <a:prstGeom prst="straightConnector1">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51" name="Straight Arrow Connector 150"/>
          <p:cNvCxnSpPr/>
          <p:nvPr/>
        </p:nvCxnSpPr>
        <p:spPr>
          <a:xfrm>
            <a:off x="5410200" y="1905000"/>
            <a:ext cx="762000" cy="1588"/>
          </a:xfrm>
          <a:prstGeom prst="straightConnector1">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52" name="Straight Arrow Connector 151"/>
          <p:cNvCxnSpPr/>
          <p:nvPr/>
        </p:nvCxnSpPr>
        <p:spPr>
          <a:xfrm>
            <a:off x="5334000" y="3200400"/>
            <a:ext cx="762000" cy="1588"/>
          </a:xfrm>
          <a:prstGeom prst="straightConnector1">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53" name="Straight Arrow Connector 152"/>
          <p:cNvCxnSpPr/>
          <p:nvPr/>
        </p:nvCxnSpPr>
        <p:spPr>
          <a:xfrm>
            <a:off x="5257800" y="3733800"/>
            <a:ext cx="838200" cy="533400"/>
          </a:xfrm>
          <a:prstGeom prst="straightConnector1">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56" name="Straight Arrow Connector 155"/>
          <p:cNvCxnSpPr/>
          <p:nvPr/>
        </p:nvCxnSpPr>
        <p:spPr>
          <a:xfrm>
            <a:off x="7162800" y="1905000"/>
            <a:ext cx="762000" cy="1588"/>
          </a:xfrm>
          <a:prstGeom prst="straightConnector1">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57" name="Straight Arrow Connector 156"/>
          <p:cNvCxnSpPr/>
          <p:nvPr/>
        </p:nvCxnSpPr>
        <p:spPr>
          <a:xfrm>
            <a:off x="7086600" y="3200400"/>
            <a:ext cx="762000" cy="1588"/>
          </a:xfrm>
          <a:prstGeom prst="straightConnector1">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58" name="Straight Arrow Connector 157"/>
          <p:cNvCxnSpPr/>
          <p:nvPr/>
        </p:nvCxnSpPr>
        <p:spPr>
          <a:xfrm>
            <a:off x="7086600" y="4495800"/>
            <a:ext cx="762000" cy="1588"/>
          </a:xfrm>
          <a:prstGeom prst="straightConnector1">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cxnSp>
      <p:grpSp>
        <p:nvGrpSpPr>
          <p:cNvPr id="3" name="Group 167"/>
          <p:cNvGrpSpPr/>
          <p:nvPr/>
        </p:nvGrpSpPr>
        <p:grpSpPr>
          <a:xfrm>
            <a:off x="1295400" y="1905000"/>
            <a:ext cx="5410200" cy="4572000"/>
            <a:chOff x="1295400" y="1905000"/>
            <a:chExt cx="5410200" cy="4572000"/>
          </a:xfrm>
        </p:grpSpPr>
        <p:sp>
          <p:nvSpPr>
            <p:cNvPr id="159" name="5-Point Star 158"/>
            <p:cNvSpPr/>
            <p:nvPr/>
          </p:nvSpPr>
          <p:spPr>
            <a:xfrm>
              <a:off x="1295400" y="2743200"/>
              <a:ext cx="152400" cy="152400"/>
            </a:xfrm>
            <a:prstGeom prst="star5">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0" name="5-Point Star 159"/>
            <p:cNvSpPr/>
            <p:nvPr/>
          </p:nvSpPr>
          <p:spPr>
            <a:xfrm>
              <a:off x="1295400" y="4572000"/>
              <a:ext cx="152400" cy="152400"/>
            </a:xfrm>
            <a:prstGeom prst="star5">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1" name="5-Point Star 160"/>
            <p:cNvSpPr/>
            <p:nvPr/>
          </p:nvSpPr>
          <p:spPr>
            <a:xfrm>
              <a:off x="1295400" y="6324600"/>
              <a:ext cx="152400" cy="152400"/>
            </a:xfrm>
            <a:prstGeom prst="star5">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2" name="5-Point Star 161"/>
            <p:cNvSpPr/>
            <p:nvPr/>
          </p:nvSpPr>
          <p:spPr>
            <a:xfrm>
              <a:off x="4800600" y="1981200"/>
              <a:ext cx="152400" cy="152400"/>
            </a:xfrm>
            <a:prstGeom prst="star5">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3" name="5-Point Star 162"/>
            <p:cNvSpPr/>
            <p:nvPr/>
          </p:nvSpPr>
          <p:spPr>
            <a:xfrm>
              <a:off x="4876800" y="3200400"/>
              <a:ext cx="152400" cy="152400"/>
            </a:xfrm>
            <a:prstGeom prst="star5">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4" name="5-Point Star 163"/>
            <p:cNvSpPr/>
            <p:nvPr/>
          </p:nvSpPr>
          <p:spPr>
            <a:xfrm>
              <a:off x="6477000" y="3200400"/>
              <a:ext cx="152400" cy="152400"/>
            </a:xfrm>
            <a:prstGeom prst="star5">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5" name="5-Point Star 164"/>
            <p:cNvSpPr/>
            <p:nvPr/>
          </p:nvSpPr>
          <p:spPr>
            <a:xfrm>
              <a:off x="6477000" y="4419600"/>
              <a:ext cx="152400" cy="152400"/>
            </a:xfrm>
            <a:prstGeom prst="star5">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6" name="5-Point Star 165"/>
            <p:cNvSpPr/>
            <p:nvPr/>
          </p:nvSpPr>
          <p:spPr>
            <a:xfrm>
              <a:off x="6553200" y="1905000"/>
              <a:ext cx="152400" cy="152400"/>
            </a:xfrm>
            <a:prstGeom prst="star5">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7" name="5-Point Star 166"/>
            <p:cNvSpPr/>
            <p:nvPr/>
          </p:nvSpPr>
          <p:spPr>
            <a:xfrm>
              <a:off x="3048000" y="2667000"/>
              <a:ext cx="152400" cy="152400"/>
            </a:xfrm>
            <a:prstGeom prst="star5">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50" name="TextBox 149"/>
          <p:cNvSpPr txBox="1"/>
          <p:nvPr/>
        </p:nvSpPr>
        <p:spPr>
          <a:xfrm>
            <a:off x="3829252" y="6423419"/>
            <a:ext cx="5439876" cy="369332"/>
          </a:xfrm>
          <a:prstGeom prst="rect">
            <a:avLst/>
          </a:prstGeom>
          <a:noFill/>
        </p:spPr>
        <p:txBody>
          <a:bodyPr wrap="square" rtlCol="0">
            <a:spAutoFit/>
          </a:bodyPr>
          <a:lstStyle/>
          <a:p>
            <a:r>
              <a:rPr lang="en-US" dirty="0" smtClean="0"/>
              <a:t>Eugenio Marco, Bobby Karp, Lorenzo </a:t>
            </a:r>
            <a:r>
              <a:rPr lang="en-US" dirty="0" err="1" smtClean="0"/>
              <a:t>Trippa</a:t>
            </a:r>
            <a:r>
              <a:rPr lang="en-US" dirty="0" smtClean="0"/>
              <a:t>, </a:t>
            </a:r>
            <a:r>
              <a:rPr lang="en-US" dirty="0" err="1" smtClean="0"/>
              <a:t>Guoji</a:t>
            </a:r>
            <a:r>
              <a:rPr lang="en-US" dirty="0" smtClean="0"/>
              <a:t> </a:t>
            </a:r>
            <a:r>
              <a:rPr lang="en-US" dirty="0" err="1" smtClean="0"/>
              <a:t>Guo</a:t>
            </a:r>
            <a:endParaRPr lang="en-US" dirty="0"/>
          </a:p>
        </p:txBody>
      </p:sp>
      <p:sp>
        <p:nvSpPr>
          <p:cNvPr id="155" name="Rectangle 154"/>
          <p:cNvSpPr/>
          <p:nvPr/>
        </p:nvSpPr>
        <p:spPr>
          <a:xfrm>
            <a:off x="3152774" y="4977110"/>
            <a:ext cx="5267325" cy="1200329"/>
          </a:xfrm>
          <a:prstGeom prst="rect">
            <a:avLst/>
          </a:prstGeom>
        </p:spPr>
        <p:txBody>
          <a:bodyPr wrap="square">
            <a:spAutoFit/>
          </a:bodyPr>
          <a:lstStyle/>
          <a:p>
            <a:pPr>
              <a:buNone/>
            </a:pPr>
            <a:r>
              <a:rPr lang="en-US" sz="2400" dirty="0" smtClean="0"/>
              <a:t>Maximizing the penalized log-likelihood.</a:t>
            </a:r>
          </a:p>
          <a:p>
            <a:endParaRPr lang="en-US" sz="2400" dirty="0" smtClean="0"/>
          </a:p>
          <a:p>
            <a:endParaRPr lang="en-US" sz="2400" dirty="0" smtClean="0"/>
          </a:p>
        </p:txBody>
      </p:sp>
      <p:graphicFrame>
        <p:nvGraphicFramePr>
          <p:cNvPr id="7169" name="Object 1"/>
          <p:cNvGraphicFramePr>
            <a:graphicFrameLocks noChangeAspect="1"/>
          </p:cNvGraphicFramePr>
          <p:nvPr/>
        </p:nvGraphicFramePr>
        <p:xfrm>
          <a:off x="3533775" y="5429250"/>
          <a:ext cx="4403725" cy="914400"/>
        </p:xfrm>
        <a:graphic>
          <a:graphicData uri="http://schemas.openxmlformats.org/presentationml/2006/ole">
            <mc:AlternateContent xmlns:mc="http://schemas.openxmlformats.org/markup-compatibility/2006">
              <mc:Choice xmlns:v="urn:schemas-microsoft-com:vml" Requires="v">
                <p:oleObj spid="_x0000_s7171" name="Equation" r:id="rId3" imgW="670589" imgH="138743" progId="Equation.3">
                  <p:embed/>
                </p:oleObj>
              </mc:Choice>
              <mc:Fallback>
                <p:oleObj name="Equation" r:id="rId3" imgW="670589" imgH="138743" progId="Equation.3">
                  <p:embed/>
                  <p:pic>
                    <p:nvPicPr>
                      <p:cNvPr id="0" name="Picture 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533775" y="5429250"/>
                        <a:ext cx="4403725" cy="9144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0"/>
            <a:ext cx="8763000" cy="1143000"/>
          </a:xfrm>
        </p:spPr>
        <p:txBody>
          <a:bodyPr>
            <a:normAutofit fontScale="90000"/>
          </a:bodyPr>
          <a:lstStyle/>
          <a:p>
            <a:r>
              <a:rPr lang="en-US" sz="4000" dirty="0" smtClean="0"/>
              <a:t>Identifying bifurcation points and directions</a:t>
            </a:r>
            <a:endParaRPr lang="en-US" sz="4000" dirty="0"/>
          </a:p>
        </p:txBody>
      </p:sp>
      <p:pic>
        <p:nvPicPr>
          <p:cNvPr id="59394" name="Picture 2"/>
          <p:cNvPicPr>
            <a:picLocks noChangeAspect="1" noChangeArrowheads="1"/>
          </p:cNvPicPr>
          <p:nvPr/>
        </p:nvPicPr>
        <p:blipFill>
          <a:blip r:embed="rId2" cstate="print"/>
          <a:srcRect/>
          <a:stretch>
            <a:fillRect/>
          </a:stretch>
        </p:blipFill>
        <p:spPr bwMode="auto">
          <a:xfrm>
            <a:off x="0" y="1371600"/>
            <a:ext cx="9018653" cy="4060824"/>
          </a:xfrm>
          <a:prstGeom prst="rect">
            <a:avLst/>
          </a:prstGeom>
          <a:noFill/>
          <a:ln w="9525">
            <a:noFill/>
            <a:miter lim="800000"/>
            <a:headEnd/>
            <a:tailEnd/>
          </a:ln>
          <a:effectLst/>
        </p:spPr>
      </p:pic>
      <p:sp>
        <p:nvSpPr>
          <p:cNvPr id="4" name="Oval 3"/>
          <p:cNvSpPr/>
          <p:nvPr/>
        </p:nvSpPr>
        <p:spPr>
          <a:xfrm>
            <a:off x="5715000" y="2209800"/>
            <a:ext cx="609600" cy="205740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Oval 4"/>
          <p:cNvSpPr/>
          <p:nvPr/>
        </p:nvSpPr>
        <p:spPr>
          <a:xfrm>
            <a:off x="7010400" y="2133600"/>
            <a:ext cx="609600" cy="205740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itle 1"/>
          <p:cNvSpPr txBox="1">
            <a:spLocks/>
          </p:cNvSpPr>
          <p:nvPr/>
        </p:nvSpPr>
        <p:spPr>
          <a:xfrm>
            <a:off x="381000" y="5562600"/>
            <a:ext cx="8763000" cy="1143000"/>
          </a:xfrm>
          <a:prstGeom prst="rect">
            <a:avLst/>
          </a:prstGeom>
        </p:spPr>
        <p:txBody>
          <a:bodyPr vert="horz" lIns="91440" tIns="45720" rIns="91440" bIns="45720" rtlCol="0" anchor="ctr">
            <a:normAutofit/>
          </a:bodyPr>
          <a:lstStyle/>
          <a:p>
            <a:pPr marL="0" marR="0" lvl="0" indent="0" defTabSz="914400" rtl="0" eaLnBrk="1" fontAlgn="auto" latinLnBrk="0" hangingPunct="1">
              <a:lnSpc>
                <a:spcPct val="100000"/>
              </a:lnSpc>
              <a:spcBef>
                <a:spcPct val="0"/>
              </a:spcBef>
              <a:spcAft>
                <a:spcPts val="0"/>
              </a:spcAft>
              <a:buClrTx/>
              <a:buSzTx/>
              <a:buFontTx/>
              <a:buNone/>
              <a:tabLst/>
              <a:defRPr/>
            </a:pPr>
            <a:r>
              <a:rPr lang="en-US" sz="2800" dirty="0" smtClean="0">
                <a:latin typeface="+mj-lt"/>
                <a:ea typeface="+mj-ea"/>
                <a:cs typeface="+mj-cs"/>
              </a:rPr>
              <a:t>&gt;80% variance increase during bifurcation is attributed to a single (bifurcation) direction.</a:t>
            </a:r>
            <a:endParaRPr kumimoji="0" lang="en-US" sz="2800" b="0" i="0" u="none" strike="noStrike" kern="1200" cap="none" spc="0" normalizeH="0" baseline="0" noProof="0" dirty="0">
              <a:ln>
                <a:noFill/>
              </a:ln>
              <a:solidFill>
                <a:schemeClr val="tx1"/>
              </a:solidFill>
              <a:effectLst/>
              <a:uLnTx/>
              <a:uFillTx/>
              <a:latin typeface="+mj-lt"/>
              <a:ea typeface="+mj-ea"/>
              <a:cs typeface="+mj-cs"/>
            </a:endParaRPr>
          </a:p>
        </p:txBody>
      </p:sp>
      <p:sp>
        <p:nvSpPr>
          <p:cNvPr id="7" name="TextBox 6"/>
          <p:cNvSpPr txBox="1"/>
          <p:nvPr/>
        </p:nvSpPr>
        <p:spPr>
          <a:xfrm>
            <a:off x="6400800" y="2362200"/>
            <a:ext cx="699230" cy="461665"/>
          </a:xfrm>
          <a:prstGeom prst="rect">
            <a:avLst/>
          </a:prstGeom>
          <a:noFill/>
        </p:spPr>
        <p:txBody>
          <a:bodyPr wrap="none" rtlCol="0">
            <a:spAutoFit/>
          </a:bodyPr>
          <a:lstStyle/>
          <a:p>
            <a:r>
              <a:rPr lang="en-US" sz="2400" b="1" dirty="0" smtClean="0">
                <a:solidFill>
                  <a:srgbClr val="FF00FF"/>
                </a:solidFill>
              </a:rPr>
              <a:t>ICM</a:t>
            </a:r>
            <a:endParaRPr lang="en-US" sz="2400" b="1" dirty="0">
              <a:solidFill>
                <a:srgbClr val="FF00FF"/>
              </a:solidFill>
            </a:endParaRPr>
          </a:p>
        </p:txBody>
      </p:sp>
      <p:sp>
        <p:nvSpPr>
          <p:cNvPr id="8" name="TextBox 7"/>
          <p:cNvSpPr txBox="1"/>
          <p:nvPr/>
        </p:nvSpPr>
        <p:spPr>
          <a:xfrm>
            <a:off x="6324600" y="3424535"/>
            <a:ext cx="487634" cy="461665"/>
          </a:xfrm>
          <a:prstGeom prst="rect">
            <a:avLst/>
          </a:prstGeom>
          <a:noFill/>
        </p:spPr>
        <p:txBody>
          <a:bodyPr wrap="none" rtlCol="0">
            <a:spAutoFit/>
          </a:bodyPr>
          <a:lstStyle/>
          <a:p>
            <a:r>
              <a:rPr lang="en-US" sz="2400" b="1" dirty="0" smtClean="0">
                <a:solidFill>
                  <a:srgbClr val="00FF00"/>
                </a:solidFill>
              </a:rPr>
              <a:t>TE</a:t>
            </a:r>
            <a:endParaRPr lang="en-US" sz="2400" b="1" dirty="0">
              <a:solidFill>
                <a:srgbClr val="00FF00"/>
              </a:solidFill>
            </a:endParaRPr>
          </a:p>
        </p:txBody>
      </p:sp>
      <p:sp>
        <p:nvSpPr>
          <p:cNvPr id="9" name="TextBox 8"/>
          <p:cNvSpPr txBox="1"/>
          <p:nvPr/>
        </p:nvSpPr>
        <p:spPr>
          <a:xfrm>
            <a:off x="8077200" y="1828800"/>
            <a:ext cx="580608" cy="461665"/>
          </a:xfrm>
          <a:prstGeom prst="rect">
            <a:avLst/>
          </a:prstGeom>
          <a:noFill/>
        </p:spPr>
        <p:txBody>
          <a:bodyPr wrap="none" rtlCol="0">
            <a:spAutoFit/>
          </a:bodyPr>
          <a:lstStyle/>
          <a:p>
            <a:r>
              <a:rPr lang="en-US" sz="2400" b="1" dirty="0" smtClean="0"/>
              <a:t>EPI</a:t>
            </a:r>
            <a:endParaRPr lang="en-US" sz="2400" b="1" dirty="0"/>
          </a:p>
        </p:txBody>
      </p:sp>
      <p:sp>
        <p:nvSpPr>
          <p:cNvPr id="10" name="TextBox 9"/>
          <p:cNvSpPr txBox="1"/>
          <p:nvPr/>
        </p:nvSpPr>
        <p:spPr>
          <a:xfrm>
            <a:off x="8229600" y="2814935"/>
            <a:ext cx="498855" cy="461665"/>
          </a:xfrm>
          <a:prstGeom prst="rect">
            <a:avLst/>
          </a:prstGeom>
          <a:noFill/>
        </p:spPr>
        <p:txBody>
          <a:bodyPr wrap="none" rtlCol="0">
            <a:spAutoFit/>
          </a:bodyPr>
          <a:lstStyle/>
          <a:p>
            <a:r>
              <a:rPr lang="en-US" sz="2400" b="1" dirty="0" smtClean="0">
                <a:solidFill>
                  <a:srgbClr val="00FFFF"/>
                </a:solidFill>
              </a:rPr>
              <a:t>PE</a:t>
            </a:r>
            <a:endParaRPr lang="en-US" sz="2400" b="1" dirty="0">
              <a:solidFill>
                <a:srgbClr val="00FFFF"/>
              </a:solidFill>
            </a:endParaRPr>
          </a:p>
        </p:txBody>
      </p:sp>
    </p:spTree>
  </p:cSld>
  <p:clrMapOvr>
    <a:masterClrMapping/>
  </p:clrMapOvr>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248475" y="-123825"/>
            <a:ext cx="8229600" cy="1143000"/>
          </a:xfrm>
        </p:spPr>
        <p:txBody>
          <a:bodyPr>
            <a:normAutofit/>
          </a:bodyPr>
          <a:lstStyle/>
          <a:p>
            <a:r>
              <a:rPr lang="en-US" sz="3600" dirty="0" smtClean="0"/>
              <a:t>Modeling dynamics by bifurcation analysis</a:t>
            </a:r>
            <a:endParaRPr lang="en-US" sz="3600" dirty="0"/>
          </a:p>
        </p:txBody>
      </p:sp>
      <p:sp>
        <p:nvSpPr>
          <p:cNvPr id="175106"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sp>
        <p:nvSpPr>
          <p:cNvPr id="5130" name="Rectangle 10"/>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sp>
        <p:nvSpPr>
          <p:cNvPr id="8" name="Arc 7"/>
          <p:cNvSpPr/>
          <p:nvPr/>
        </p:nvSpPr>
        <p:spPr>
          <a:xfrm rot="10800000">
            <a:off x="1586866" y="1853602"/>
            <a:ext cx="1524000" cy="1676400"/>
          </a:xfrm>
          <a:prstGeom prst="arc">
            <a:avLst>
              <a:gd name="adj1" fmla="val 10656574"/>
              <a:gd name="adj2" fmla="val 242975"/>
            </a:avLst>
          </a:prstGeom>
          <a:ln w="381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0" name="Oval 9"/>
          <p:cNvSpPr/>
          <p:nvPr/>
        </p:nvSpPr>
        <p:spPr>
          <a:xfrm>
            <a:off x="2282924" y="3368810"/>
            <a:ext cx="152400" cy="152400"/>
          </a:xfrm>
          <a:prstGeom prst="ellipse">
            <a:avLst/>
          </a:prstGeom>
          <a:solidFill>
            <a:srgbClr val="1A10E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Freeform 10"/>
          <p:cNvSpPr/>
          <p:nvPr/>
        </p:nvSpPr>
        <p:spPr>
          <a:xfrm>
            <a:off x="1400764" y="5101897"/>
            <a:ext cx="1885950" cy="1220787"/>
          </a:xfrm>
          <a:custGeom>
            <a:avLst/>
            <a:gdLst>
              <a:gd name="connsiteX0" fmla="*/ 0 w 1885950"/>
              <a:gd name="connsiteY0" fmla="*/ 66675 h 1220787"/>
              <a:gd name="connsiteX1" fmla="*/ 409575 w 1885950"/>
              <a:gd name="connsiteY1" fmla="*/ 1133475 h 1220787"/>
              <a:gd name="connsiteX2" fmla="*/ 885825 w 1885950"/>
              <a:gd name="connsiteY2" fmla="*/ 581025 h 1220787"/>
              <a:gd name="connsiteX3" fmla="*/ 1266825 w 1885950"/>
              <a:gd name="connsiteY3" fmla="*/ 1123950 h 1220787"/>
              <a:gd name="connsiteX4" fmla="*/ 1885950 w 1885950"/>
              <a:gd name="connsiteY4" fmla="*/ 0 h 122078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85950" h="1220787">
                <a:moveTo>
                  <a:pt x="0" y="66675"/>
                </a:moveTo>
                <a:cubicBezTo>
                  <a:pt x="130969" y="557212"/>
                  <a:pt x="261938" y="1047750"/>
                  <a:pt x="409575" y="1133475"/>
                </a:cubicBezTo>
                <a:cubicBezTo>
                  <a:pt x="557212" y="1219200"/>
                  <a:pt x="742950" y="582612"/>
                  <a:pt x="885825" y="581025"/>
                </a:cubicBezTo>
                <a:cubicBezTo>
                  <a:pt x="1028700" y="579438"/>
                  <a:pt x="1100138" y="1220787"/>
                  <a:pt x="1266825" y="1123950"/>
                </a:cubicBezTo>
                <a:cubicBezTo>
                  <a:pt x="1433512" y="1027113"/>
                  <a:pt x="1659731" y="513556"/>
                  <a:pt x="1885950" y="0"/>
                </a:cubicBezTo>
              </a:path>
            </a:pathLst>
          </a:custGeom>
          <a:ln w="38100">
            <a:solidFill>
              <a:srgbClr val="512A17"/>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2" name="Oval 11"/>
          <p:cNvSpPr/>
          <p:nvPr/>
        </p:nvSpPr>
        <p:spPr>
          <a:xfrm>
            <a:off x="2162763" y="5446635"/>
            <a:ext cx="202749" cy="188662"/>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4" name="Straight Arrow Connector 13"/>
          <p:cNvCxnSpPr/>
          <p:nvPr/>
        </p:nvCxnSpPr>
        <p:spPr>
          <a:xfrm rot="5400000">
            <a:off x="1878079" y="5655592"/>
            <a:ext cx="228781" cy="188190"/>
          </a:xfrm>
          <a:prstGeom prst="straightConnector1">
            <a:avLst/>
          </a:prstGeom>
          <a:ln w="38100">
            <a:solidFill>
              <a:srgbClr val="7030A0"/>
            </a:solidFill>
            <a:tailEnd type="stealth"/>
          </a:ln>
        </p:spPr>
        <p:style>
          <a:lnRef idx="1">
            <a:schemeClr val="accent1"/>
          </a:lnRef>
          <a:fillRef idx="0">
            <a:schemeClr val="accent1"/>
          </a:fillRef>
          <a:effectRef idx="0">
            <a:schemeClr val="accent1"/>
          </a:effectRef>
          <a:fontRef idx="minor">
            <a:schemeClr val="tx1"/>
          </a:fontRef>
        </p:style>
      </p:cxnSp>
      <p:cxnSp>
        <p:nvCxnSpPr>
          <p:cNvPr id="15" name="Straight Arrow Connector 14"/>
          <p:cNvCxnSpPr/>
          <p:nvPr/>
        </p:nvCxnSpPr>
        <p:spPr>
          <a:xfrm rot="16200000" flipH="1">
            <a:off x="2418104" y="5648312"/>
            <a:ext cx="208903" cy="182871"/>
          </a:xfrm>
          <a:prstGeom prst="straightConnector1">
            <a:avLst/>
          </a:prstGeom>
          <a:ln w="38100">
            <a:solidFill>
              <a:srgbClr val="7030A0"/>
            </a:solidFill>
            <a:tailEnd type="stealth"/>
          </a:ln>
        </p:spPr>
        <p:style>
          <a:lnRef idx="1">
            <a:schemeClr val="accent1"/>
          </a:lnRef>
          <a:fillRef idx="0">
            <a:schemeClr val="accent1"/>
          </a:fillRef>
          <a:effectRef idx="0">
            <a:schemeClr val="accent1"/>
          </a:effectRef>
          <a:fontRef idx="minor">
            <a:schemeClr val="tx1"/>
          </a:fontRef>
        </p:style>
      </p:cxnSp>
      <p:sp>
        <p:nvSpPr>
          <p:cNvPr id="21" name="Oval 20"/>
          <p:cNvSpPr/>
          <p:nvPr/>
        </p:nvSpPr>
        <p:spPr>
          <a:xfrm>
            <a:off x="1762714" y="6036175"/>
            <a:ext cx="152400" cy="152400"/>
          </a:xfrm>
          <a:prstGeom prst="ellipse">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Oval 21"/>
          <p:cNvSpPr/>
          <p:nvPr/>
        </p:nvSpPr>
        <p:spPr>
          <a:xfrm>
            <a:off x="2561158" y="6036175"/>
            <a:ext cx="152400" cy="152400"/>
          </a:xfrm>
          <a:prstGeom prst="ellipse">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TextBox 25"/>
          <p:cNvSpPr txBox="1"/>
          <p:nvPr/>
        </p:nvSpPr>
        <p:spPr>
          <a:xfrm>
            <a:off x="824866" y="2322470"/>
            <a:ext cx="700833" cy="461665"/>
          </a:xfrm>
          <a:prstGeom prst="rect">
            <a:avLst/>
          </a:prstGeom>
          <a:noFill/>
        </p:spPr>
        <p:txBody>
          <a:bodyPr wrap="none" rtlCol="0">
            <a:spAutoFit/>
          </a:bodyPr>
          <a:lstStyle/>
          <a:p>
            <a:r>
              <a:rPr lang="en-US" sz="2400" i="1" dirty="0" smtClean="0"/>
              <a:t>U(x)</a:t>
            </a:r>
            <a:endParaRPr lang="en-US" sz="2400" i="1" dirty="0"/>
          </a:p>
        </p:txBody>
      </p:sp>
      <p:sp>
        <p:nvSpPr>
          <p:cNvPr id="27" name="TextBox 26"/>
          <p:cNvSpPr txBox="1"/>
          <p:nvPr/>
        </p:nvSpPr>
        <p:spPr>
          <a:xfrm>
            <a:off x="725761" y="4808765"/>
            <a:ext cx="700833" cy="461665"/>
          </a:xfrm>
          <a:prstGeom prst="rect">
            <a:avLst/>
          </a:prstGeom>
          <a:noFill/>
        </p:spPr>
        <p:txBody>
          <a:bodyPr wrap="none" rtlCol="0">
            <a:spAutoFit/>
          </a:bodyPr>
          <a:lstStyle/>
          <a:p>
            <a:r>
              <a:rPr lang="en-US" sz="2400" i="1" dirty="0" smtClean="0"/>
              <a:t>U(x)</a:t>
            </a:r>
            <a:endParaRPr lang="en-US" sz="2400" i="1" dirty="0"/>
          </a:p>
        </p:txBody>
      </p:sp>
      <p:sp>
        <p:nvSpPr>
          <p:cNvPr id="5133" name="Rectangle 13"/>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grpSp>
        <p:nvGrpSpPr>
          <p:cNvPr id="25" name="Group 24"/>
          <p:cNvGrpSpPr/>
          <p:nvPr/>
        </p:nvGrpSpPr>
        <p:grpSpPr>
          <a:xfrm>
            <a:off x="413235" y="1034871"/>
            <a:ext cx="8611497" cy="5743617"/>
            <a:chOff x="413235" y="1034871"/>
            <a:chExt cx="8611497" cy="5743617"/>
          </a:xfrm>
        </p:grpSpPr>
        <p:graphicFrame>
          <p:nvGraphicFramePr>
            <p:cNvPr id="5129" name="Object 9"/>
            <p:cNvGraphicFramePr>
              <a:graphicFrameLocks noChangeAspect="1"/>
            </p:cNvGraphicFramePr>
            <p:nvPr/>
          </p:nvGraphicFramePr>
          <p:xfrm>
            <a:off x="413235" y="3645753"/>
            <a:ext cx="1428757" cy="351694"/>
          </p:xfrm>
          <a:graphic>
            <a:graphicData uri="http://schemas.openxmlformats.org/presentationml/2006/ole">
              <mc:AlternateContent xmlns:mc="http://schemas.openxmlformats.org/markup-compatibility/2006">
                <mc:Choice xmlns:v="urn:schemas-microsoft-com:vml" Requires="v">
                  <p:oleObj spid="_x0000_s5136" name="Equation" r:id="rId3" imgW="926698" imgH="203112" progId="Equation.3">
                    <p:embed/>
                  </p:oleObj>
                </mc:Choice>
                <mc:Fallback>
                  <p:oleObj name="Equation" r:id="rId3" imgW="926698" imgH="203112" progId="Equation.3">
                    <p:embed/>
                    <p:pic>
                      <p:nvPicPr>
                        <p:cNvPr id="0" name="Picture 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13235" y="3645753"/>
                          <a:ext cx="1428757" cy="351694"/>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5131" name="Object 11"/>
            <p:cNvGraphicFramePr>
              <a:graphicFrameLocks noChangeAspect="1"/>
            </p:cNvGraphicFramePr>
            <p:nvPr/>
          </p:nvGraphicFramePr>
          <p:xfrm>
            <a:off x="450856" y="6365889"/>
            <a:ext cx="1428750" cy="352425"/>
          </p:xfrm>
          <a:graphic>
            <a:graphicData uri="http://schemas.openxmlformats.org/presentationml/2006/ole">
              <mc:AlternateContent xmlns:mc="http://schemas.openxmlformats.org/markup-compatibility/2006">
                <mc:Choice xmlns:v="urn:schemas-microsoft-com:vml" Requires="v">
                  <p:oleObj spid="_x0000_s5137" name="Equation" r:id="rId5" imgW="927000" imgH="203040" progId="Equation.3">
                    <p:embed/>
                  </p:oleObj>
                </mc:Choice>
                <mc:Fallback>
                  <p:oleObj name="Equation" r:id="rId5" imgW="927000" imgH="203040" progId="Equation.3">
                    <p:embed/>
                    <p:pic>
                      <p:nvPicPr>
                        <p:cNvPr id="0" name="Picture 1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50856" y="6365889"/>
                          <a:ext cx="1428750" cy="3524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pSp>
          <p:nvGrpSpPr>
            <p:cNvPr id="24" name="Group 23"/>
            <p:cNvGrpSpPr/>
            <p:nvPr/>
          </p:nvGrpSpPr>
          <p:grpSpPr>
            <a:xfrm>
              <a:off x="3690732" y="1034871"/>
              <a:ext cx="5334000" cy="5743617"/>
              <a:chOff x="11911" y="1090613"/>
              <a:chExt cx="5334000" cy="5743617"/>
            </a:xfrm>
          </p:grpSpPr>
          <p:pic>
            <p:nvPicPr>
              <p:cNvPr id="5127" name="Picture 7"/>
              <p:cNvPicPr>
                <a:picLocks noChangeAspect="1" noChangeArrowheads="1"/>
              </p:cNvPicPr>
              <p:nvPr/>
            </p:nvPicPr>
            <p:blipFill>
              <a:blip r:embed="rId7" cstate="print"/>
              <a:srcRect/>
              <a:stretch>
                <a:fillRect/>
              </a:stretch>
            </p:blipFill>
            <p:spPr bwMode="auto">
              <a:xfrm>
                <a:off x="11911" y="2367005"/>
                <a:ext cx="5334000" cy="4467225"/>
              </a:xfrm>
              <a:prstGeom prst="rect">
                <a:avLst/>
              </a:prstGeom>
              <a:noFill/>
              <a:ln w="9525">
                <a:noFill/>
                <a:miter lim="800000"/>
                <a:headEnd/>
                <a:tailEnd/>
              </a:ln>
              <a:effectLst/>
            </p:spPr>
          </p:pic>
          <p:graphicFrame>
            <p:nvGraphicFramePr>
              <p:cNvPr id="5132" name="Object 12"/>
              <p:cNvGraphicFramePr>
                <a:graphicFrameLocks noChangeAspect="1"/>
              </p:cNvGraphicFramePr>
              <p:nvPr/>
            </p:nvGraphicFramePr>
            <p:xfrm>
              <a:off x="568324" y="1090613"/>
              <a:ext cx="3205705" cy="1012590"/>
            </p:xfrm>
            <a:graphic>
              <a:graphicData uri="http://schemas.openxmlformats.org/presentationml/2006/ole">
                <mc:AlternateContent xmlns:mc="http://schemas.openxmlformats.org/markup-compatibility/2006">
                  <mc:Choice xmlns:v="urn:schemas-microsoft-com:vml" Requires="v">
                    <p:oleObj spid="_x0000_s5138" name="Equation" r:id="rId8" imgW="1320480" imgH="419040" progId="Equation.3">
                      <p:embed/>
                    </p:oleObj>
                  </mc:Choice>
                  <mc:Fallback>
                    <p:oleObj name="Equation" r:id="rId8" imgW="1320480" imgH="419040" progId="Equation.3">
                      <p:embed/>
                      <p:pic>
                        <p:nvPicPr>
                          <p:cNvPr id="0" name="Picture 12"/>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568324" y="1090613"/>
                            <a:ext cx="3205705" cy="101259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pSp>
      </p:grpSp>
      <p:sp>
        <p:nvSpPr>
          <p:cNvPr id="28" name="TextBox 27"/>
          <p:cNvSpPr txBox="1"/>
          <p:nvPr/>
        </p:nvSpPr>
        <p:spPr>
          <a:xfrm>
            <a:off x="606287" y="1948064"/>
            <a:ext cx="407484" cy="461665"/>
          </a:xfrm>
          <a:prstGeom prst="rect">
            <a:avLst/>
          </a:prstGeom>
          <a:noFill/>
        </p:spPr>
        <p:txBody>
          <a:bodyPr wrap="none" rtlCol="0">
            <a:spAutoFit/>
          </a:bodyPr>
          <a:lstStyle/>
          <a:p>
            <a:r>
              <a:rPr lang="en-US" sz="2400" b="1" dirty="0" smtClean="0">
                <a:latin typeface="Times New Roman" pitchFamily="18" charset="0"/>
                <a:cs typeface="Times New Roman" pitchFamily="18" charset="0"/>
              </a:rPr>
              <a:t>I)</a:t>
            </a:r>
            <a:endParaRPr lang="en-US" sz="2400" b="1" dirty="0">
              <a:latin typeface="Times New Roman" pitchFamily="18" charset="0"/>
              <a:cs typeface="Times New Roman" pitchFamily="18" charset="0"/>
            </a:endParaRPr>
          </a:p>
        </p:txBody>
      </p:sp>
      <p:sp>
        <p:nvSpPr>
          <p:cNvPr id="29" name="TextBox 28"/>
          <p:cNvSpPr txBox="1"/>
          <p:nvPr/>
        </p:nvSpPr>
        <p:spPr>
          <a:xfrm>
            <a:off x="549968" y="4356617"/>
            <a:ext cx="527709" cy="461665"/>
          </a:xfrm>
          <a:prstGeom prst="rect">
            <a:avLst/>
          </a:prstGeom>
          <a:noFill/>
        </p:spPr>
        <p:txBody>
          <a:bodyPr wrap="none" rtlCol="0">
            <a:spAutoFit/>
          </a:bodyPr>
          <a:lstStyle/>
          <a:p>
            <a:r>
              <a:rPr lang="en-US" sz="2400" b="1" dirty="0" smtClean="0">
                <a:latin typeface="Times New Roman" pitchFamily="18" charset="0"/>
                <a:cs typeface="Times New Roman" pitchFamily="18" charset="0"/>
              </a:rPr>
              <a:t>II)</a:t>
            </a:r>
            <a:endParaRPr lang="en-US" sz="2400" b="1" dirty="0">
              <a:latin typeface="Times New Roman" pitchFamily="18" charset="0"/>
              <a:cs typeface="Times New Roman" pitchFamily="18" charset="0"/>
            </a:endParaRPr>
          </a:p>
        </p:txBody>
      </p:sp>
      <p:graphicFrame>
        <p:nvGraphicFramePr>
          <p:cNvPr id="5134" name="Object 14"/>
          <p:cNvGraphicFramePr>
            <a:graphicFrameLocks noChangeAspect="1"/>
          </p:cNvGraphicFramePr>
          <p:nvPr/>
        </p:nvGraphicFramePr>
        <p:xfrm>
          <a:off x="635215" y="1337309"/>
          <a:ext cx="2575124" cy="517993"/>
        </p:xfrm>
        <a:graphic>
          <a:graphicData uri="http://schemas.openxmlformats.org/presentationml/2006/ole">
            <mc:AlternateContent xmlns:mc="http://schemas.openxmlformats.org/markup-compatibility/2006">
              <mc:Choice xmlns:v="urn:schemas-microsoft-com:vml" Requires="v">
                <p:oleObj spid="_x0000_s5139" name="Equation" r:id="rId10" imgW="1002960" imgH="203040" progId="Equation.3">
                  <p:embed/>
                </p:oleObj>
              </mc:Choice>
              <mc:Fallback>
                <p:oleObj name="Equation" r:id="rId10" imgW="1002960" imgH="203040" progId="Equation.3">
                  <p:embed/>
                  <p:pic>
                    <p:nvPicPr>
                      <p:cNvPr id="0" name="Picture 14"/>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635215" y="1337309"/>
                        <a:ext cx="2575124" cy="51799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grpSp>
        <p:nvGrpSpPr>
          <p:cNvPr id="46" name="Group 45"/>
          <p:cNvGrpSpPr/>
          <p:nvPr/>
        </p:nvGrpSpPr>
        <p:grpSpPr>
          <a:xfrm>
            <a:off x="4692606" y="1219200"/>
            <a:ext cx="3917994" cy="5457825"/>
            <a:chOff x="4692606" y="1219200"/>
            <a:chExt cx="3917994" cy="5457825"/>
          </a:xfrm>
        </p:grpSpPr>
        <p:pic>
          <p:nvPicPr>
            <p:cNvPr id="32" name="Picture 19"/>
            <p:cNvPicPr>
              <a:picLocks noChangeAspect="1" noChangeArrowheads="1"/>
            </p:cNvPicPr>
            <p:nvPr/>
          </p:nvPicPr>
          <p:blipFill>
            <a:blip r:embed="rId3" cstate="print"/>
            <a:srcRect/>
            <a:stretch>
              <a:fillRect/>
            </a:stretch>
          </p:blipFill>
          <p:spPr bwMode="auto">
            <a:xfrm>
              <a:off x="4692606" y="1219200"/>
              <a:ext cx="3917994" cy="2819400"/>
            </a:xfrm>
            <a:prstGeom prst="rect">
              <a:avLst/>
            </a:prstGeom>
            <a:noFill/>
            <a:ln w="9525">
              <a:noFill/>
              <a:miter lim="800000"/>
              <a:headEnd/>
              <a:tailEnd/>
            </a:ln>
          </p:spPr>
        </p:pic>
        <p:pic>
          <p:nvPicPr>
            <p:cNvPr id="33" name="Picture 18"/>
            <p:cNvPicPr>
              <a:picLocks noChangeAspect="1" noChangeArrowheads="1"/>
            </p:cNvPicPr>
            <p:nvPr/>
          </p:nvPicPr>
          <p:blipFill>
            <a:blip r:embed="rId4" cstate="print"/>
            <a:srcRect/>
            <a:stretch>
              <a:fillRect/>
            </a:stretch>
          </p:blipFill>
          <p:spPr bwMode="auto">
            <a:xfrm>
              <a:off x="5683206" y="4191000"/>
              <a:ext cx="2629775" cy="2486025"/>
            </a:xfrm>
            <a:prstGeom prst="rect">
              <a:avLst/>
            </a:prstGeom>
            <a:noFill/>
            <a:ln w="9525">
              <a:noFill/>
              <a:miter lim="800000"/>
              <a:headEnd/>
              <a:tailEnd/>
            </a:ln>
          </p:spPr>
        </p:pic>
      </p:grpSp>
      <p:sp>
        <p:nvSpPr>
          <p:cNvPr id="101378"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graphicFrame>
        <p:nvGraphicFramePr>
          <p:cNvPr id="101377" name="Object 1"/>
          <p:cNvGraphicFramePr>
            <a:graphicFrameLocks noChangeAspect="1"/>
          </p:cNvGraphicFramePr>
          <p:nvPr/>
        </p:nvGraphicFramePr>
        <p:xfrm>
          <a:off x="277148" y="1121978"/>
          <a:ext cx="4604418" cy="553915"/>
        </p:xfrm>
        <a:graphic>
          <a:graphicData uri="http://schemas.openxmlformats.org/presentationml/2006/ole">
            <mc:AlternateContent xmlns:mc="http://schemas.openxmlformats.org/markup-compatibility/2006">
              <mc:Choice xmlns:v="urn:schemas-microsoft-com:vml" Requires="v">
                <p:oleObj spid="_x0000_s101382" name="Equation" r:id="rId5" imgW="1676400" imgH="203200" progId="Equation.3">
                  <p:embed/>
                </p:oleObj>
              </mc:Choice>
              <mc:Fallback>
                <p:oleObj name="Equation" r:id="rId5" imgW="1676400" imgH="203200" progId="Equation.3">
                  <p:embed/>
                  <p:pic>
                    <p:nvPicPr>
                      <p:cNvPr id="0" name="Picture 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77148" y="1121978"/>
                        <a:ext cx="4604418" cy="55391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41" name="Object 9"/>
          <p:cNvGraphicFramePr>
            <a:graphicFrameLocks noChangeAspect="1"/>
          </p:cNvGraphicFramePr>
          <p:nvPr/>
        </p:nvGraphicFramePr>
        <p:xfrm>
          <a:off x="940766" y="3727949"/>
          <a:ext cx="1428757" cy="351694"/>
        </p:xfrm>
        <a:graphic>
          <a:graphicData uri="http://schemas.openxmlformats.org/presentationml/2006/ole">
            <mc:AlternateContent xmlns:mc="http://schemas.openxmlformats.org/markup-compatibility/2006">
              <mc:Choice xmlns:v="urn:schemas-microsoft-com:vml" Requires="v">
                <p:oleObj spid="_x0000_s101383" name="Equation" r:id="rId7" imgW="926698" imgH="203112" progId="Equation.3">
                  <p:embed/>
                </p:oleObj>
              </mc:Choice>
              <mc:Fallback>
                <p:oleObj name="Equation" r:id="rId7" imgW="926698" imgH="203112" progId="Equation.3">
                  <p:embed/>
                  <p:pic>
                    <p:nvPicPr>
                      <p:cNvPr id="0" name="Picture 3"/>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940766" y="3727949"/>
                        <a:ext cx="1428757" cy="351694"/>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42" name="Object 11"/>
          <p:cNvGraphicFramePr>
            <a:graphicFrameLocks noChangeAspect="1"/>
          </p:cNvGraphicFramePr>
          <p:nvPr/>
        </p:nvGraphicFramePr>
        <p:xfrm>
          <a:off x="978387" y="6289061"/>
          <a:ext cx="1428750" cy="352425"/>
        </p:xfrm>
        <a:graphic>
          <a:graphicData uri="http://schemas.openxmlformats.org/presentationml/2006/ole">
            <mc:AlternateContent xmlns:mc="http://schemas.openxmlformats.org/markup-compatibility/2006">
              <mc:Choice xmlns:v="urn:schemas-microsoft-com:vml" Requires="v">
                <p:oleObj spid="_x0000_s101384" name="Equation" r:id="rId9" imgW="927000" imgH="203040" progId="Equation.3">
                  <p:embed/>
                </p:oleObj>
              </mc:Choice>
              <mc:Fallback>
                <p:oleObj name="Equation" r:id="rId9" imgW="927000" imgH="203040" progId="Equation.3">
                  <p:embed/>
                  <p:pic>
                    <p:nvPicPr>
                      <p:cNvPr id="0" name="Picture 4"/>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978387" y="6289061"/>
                        <a:ext cx="1428750" cy="3524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9" name="Arc 28"/>
          <p:cNvSpPr/>
          <p:nvPr/>
        </p:nvSpPr>
        <p:spPr>
          <a:xfrm rot="10800000">
            <a:off x="2481367" y="1913241"/>
            <a:ext cx="1524000" cy="1676400"/>
          </a:xfrm>
          <a:prstGeom prst="arc">
            <a:avLst>
              <a:gd name="adj1" fmla="val 10656574"/>
              <a:gd name="adj2" fmla="val 242975"/>
            </a:avLst>
          </a:prstGeom>
          <a:ln w="381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0" name="Oval 29"/>
          <p:cNvSpPr/>
          <p:nvPr/>
        </p:nvSpPr>
        <p:spPr>
          <a:xfrm>
            <a:off x="3177425" y="3428449"/>
            <a:ext cx="152400" cy="152400"/>
          </a:xfrm>
          <a:prstGeom prst="ellipse">
            <a:avLst/>
          </a:prstGeom>
          <a:solidFill>
            <a:srgbClr val="1A10E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Freeform 30"/>
          <p:cNvSpPr/>
          <p:nvPr/>
        </p:nvSpPr>
        <p:spPr>
          <a:xfrm>
            <a:off x="2295265" y="5161536"/>
            <a:ext cx="1885950" cy="1220787"/>
          </a:xfrm>
          <a:custGeom>
            <a:avLst/>
            <a:gdLst>
              <a:gd name="connsiteX0" fmla="*/ 0 w 1885950"/>
              <a:gd name="connsiteY0" fmla="*/ 66675 h 1220787"/>
              <a:gd name="connsiteX1" fmla="*/ 409575 w 1885950"/>
              <a:gd name="connsiteY1" fmla="*/ 1133475 h 1220787"/>
              <a:gd name="connsiteX2" fmla="*/ 885825 w 1885950"/>
              <a:gd name="connsiteY2" fmla="*/ 581025 h 1220787"/>
              <a:gd name="connsiteX3" fmla="*/ 1266825 w 1885950"/>
              <a:gd name="connsiteY3" fmla="*/ 1123950 h 1220787"/>
              <a:gd name="connsiteX4" fmla="*/ 1885950 w 1885950"/>
              <a:gd name="connsiteY4" fmla="*/ 0 h 122078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85950" h="1220787">
                <a:moveTo>
                  <a:pt x="0" y="66675"/>
                </a:moveTo>
                <a:cubicBezTo>
                  <a:pt x="130969" y="557212"/>
                  <a:pt x="261938" y="1047750"/>
                  <a:pt x="409575" y="1133475"/>
                </a:cubicBezTo>
                <a:cubicBezTo>
                  <a:pt x="557212" y="1219200"/>
                  <a:pt x="742950" y="582612"/>
                  <a:pt x="885825" y="581025"/>
                </a:cubicBezTo>
                <a:cubicBezTo>
                  <a:pt x="1028700" y="579438"/>
                  <a:pt x="1100138" y="1220787"/>
                  <a:pt x="1266825" y="1123950"/>
                </a:cubicBezTo>
                <a:cubicBezTo>
                  <a:pt x="1433512" y="1027113"/>
                  <a:pt x="1659731" y="513556"/>
                  <a:pt x="1885950" y="0"/>
                </a:cubicBezTo>
              </a:path>
            </a:pathLst>
          </a:custGeom>
          <a:ln w="38100">
            <a:solidFill>
              <a:srgbClr val="512A17"/>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4" name="Oval 33"/>
          <p:cNvSpPr/>
          <p:nvPr/>
        </p:nvSpPr>
        <p:spPr>
          <a:xfrm>
            <a:off x="3057264" y="5506274"/>
            <a:ext cx="202749" cy="188662"/>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5" name="Straight Arrow Connector 34"/>
          <p:cNvCxnSpPr/>
          <p:nvPr/>
        </p:nvCxnSpPr>
        <p:spPr>
          <a:xfrm rot="5400000">
            <a:off x="2772580" y="5715231"/>
            <a:ext cx="228781" cy="188190"/>
          </a:xfrm>
          <a:prstGeom prst="straightConnector1">
            <a:avLst/>
          </a:prstGeom>
          <a:ln w="38100">
            <a:solidFill>
              <a:srgbClr val="7030A0"/>
            </a:solidFill>
            <a:tailEnd type="stealth"/>
          </a:ln>
        </p:spPr>
        <p:style>
          <a:lnRef idx="1">
            <a:schemeClr val="accent1"/>
          </a:lnRef>
          <a:fillRef idx="0">
            <a:schemeClr val="accent1"/>
          </a:fillRef>
          <a:effectRef idx="0">
            <a:schemeClr val="accent1"/>
          </a:effectRef>
          <a:fontRef idx="minor">
            <a:schemeClr val="tx1"/>
          </a:fontRef>
        </p:style>
      </p:cxnSp>
      <p:cxnSp>
        <p:nvCxnSpPr>
          <p:cNvPr id="36" name="Straight Arrow Connector 35"/>
          <p:cNvCxnSpPr/>
          <p:nvPr/>
        </p:nvCxnSpPr>
        <p:spPr>
          <a:xfrm rot="16200000" flipH="1">
            <a:off x="3312605" y="5707951"/>
            <a:ext cx="208903" cy="182871"/>
          </a:xfrm>
          <a:prstGeom prst="straightConnector1">
            <a:avLst/>
          </a:prstGeom>
          <a:ln w="38100">
            <a:solidFill>
              <a:srgbClr val="7030A0"/>
            </a:solidFill>
            <a:tailEnd type="stealth"/>
          </a:ln>
        </p:spPr>
        <p:style>
          <a:lnRef idx="1">
            <a:schemeClr val="accent1"/>
          </a:lnRef>
          <a:fillRef idx="0">
            <a:schemeClr val="accent1"/>
          </a:fillRef>
          <a:effectRef idx="0">
            <a:schemeClr val="accent1"/>
          </a:effectRef>
          <a:fontRef idx="minor">
            <a:schemeClr val="tx1"/>
          </a:fontRef>
        </p:style>
      </p:cxnSp>
      <p:sp>
        <p:nvSpPr>
          <p:cNvPr id="37" name="Oval 36"/>
          <p:cNvSpPr/>
          <p:nvPr/>
        </p:nvSpPr>
        <p:spPr>
          <a:xfrm>
            <a:off x="2657215" y="6095814"/>
            <a:ext cx="152400" cy="152400"/>
          </a:xfrm>
          <a:prstGeom prst="ellipse">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Oval 37"/>
          <p:cNvSpPr/>
          <p:nvPr/>
        </p:nvSpPr>
        <p:spPr>
          <a:xfrm>
            <a:off x="3455659" y="6095814"/>
            <a:ext cx="152400" cy="152400"/>
          </a:xfrm>
          <a:prstGeom prst="ellipse">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TextBox 42"/>
          <p:cNvSpPr txBox="1"/>
          <p:nvPr/>
        </p:nvSpPr>
        <p:spPr>
          <a:xfrm>
            <a:off x="1719367" y="2382109"/>
            <a:ext cx="700833" cy="461665"/>
          </a:xfrm>
          <a:prstGeom prst="rect">
            <a:avLst/>
          </a:prstGeom>
          <a:noFill/>
        </p:spPr>
        <p:txBody>
          <a:bodyPr wrap="none" rtlCol="0">
            <a:spAutoFit/>
          </a:bodyPr>
          <a:lstStyle/>
          <a:p>
            <a:r>
              <a:rPr lang="en-US" sz="2400" i="1" dirty="0" smtClean="0"/>
              <a:t>U(x)</a:t>
            </a:r>
            <a:endParaRPr lang="en-US" sz="2400" i="1" dirty="0"/>
          </a:p>
        </p:txBody>
      </p:sp>
      <p:sp>
        <p:nvSpPr>
          <p:cNvPr id="47" name="TextBox 46"/>
          <p:cNvSpPr txBox="1"/>
          <p:nvPr/>
        </p:nvSpPr>
        <p:spPr>
          <a:xfrm>
            <a:off x="1620262" y="4868404"/>
            <a:ext cx="700833" cy="461665"/>
          </a:xfrm>
          <a:prstGeom prst="rect">
            <a:avLst/>
          </a:prstGeom>
          <a:noFill/>
        </p:spPr>
        <p:txBody>
          <a:bodyPr wrap="none" rtlCol="0">
            <a:spAutoFit/>
          </a:bodyPr>
          <a:lstStyle/>
          <a:p>
            <a:r>
              <a:rPr lang="en-US" sz="2400" i="1" dirty="0" smtClean="0"/>
              <a:t>U(x)</a:t>
            </a:r>
            <a:endParaRPr lang="en-US" sz="2400" i="1" dirty="0"/>
          </a:p>
        </p:txBody>
      </p:sp>
      <p:sp>
        <p:nvSpPr>
          <p:cNvPr id="48" name="TextBox 47"/>
          <p:cNvSpPr txBox="1"/>
          <p:nvPr/>
        </p:nvSpPr>
        <p:spPr>
          <a:xfrm>
            <a:off x="1500788" y="2007703"/>
            <a:ext cx="407484" cy="461665"/>
          </a:xfrm>
          <a:prstGeom prst="rect">
            <a:avLst/>
          </a:prstGeom>
          <a:noFill/>
        </p:spPr>
        <p:txBody>
          <a:bodyPr wrap="none" rtlCol="0">
            <a:spAutoFit/>
          </a:bodyPr>
          <a:lstStyle/>
          <a:p>
            <a:r>
              <a:rPr lang="en-US" sz="2400" b="1" dirty="0" smtClean="0">
                <a:latin typeface="Times New Roman" pitchFamily="18" charset="0"/>
                <a:cs typeface="Times New Roman" pitchFamily="18" charset="0"/>
              </a:rPr>
              <a:t>I)</a:t>
            </a:r>
            <a:endParaRPr lang="en-US" sz="2400" b="1" dirty="0">
              <a:latin typeface="Times New Roman" pitchFamily="18" charset="0"/>
              <a:cs typeface="Times New Roman" pitchFamily="18" charset="0"/>
            </a:endParaRPr>
          </a:p>
        </p:txBody>
      </p:sp>
      <p:sp>
        <p:nvSpPr>
          <p:cNvPr id="49" name="TextBox 48"/>
          <p:cNvSpPr txBox="1"/>
          <p:nvPr/>
        </p:nvSpPr>
        <p:spPr>
          <a:xfrm>
            <a:off x="1444469" y="4416256"/>
            <a:ext cx="527709" cy="461665"/>
          </a:xfrm>
          <a:prstGeom prst="rect">
            <a:avLst/>
          </a:prstGeom>
          <a:noFill/>
        </p:spPr>
        <p:txBody>
          <a:bodyPr wrap="none" rtlCol="0">
            <a:spAutoFit/>
          </a:bodyPr>
          <a:lstStyle/>
          <a:p>
            <a:r>
              <a:rPr lang="en-US" sz="2400" b="1" dirty="0" smtClean="0">
                <a:latin typeface="Times New Roman" pitchFamily="18" charset="0"/>
                <a:cs typeface="Times New Roman" pitchFamily="18" charset="0"/>
              </a:rPr>
              <a:t>II)</a:t>
            </a:r>
            <a:endParaRPr lang="en-US" sz="2400" b="1" dirty="0">
              <a:latin typeface="Times New Roman" pitchFamily="18" charset="0"/>
              <a:cs typeface="Times New Roman" pitchFamily="18" charset="0"/>
            </a:endParaRPr>
          </a:p>
        </p:txBody>
      </p:sp>
      <p:sp>
        <p:nvSpPr>
          <p:cNvPr id="50" name="Oval 49"/>
          <p:cNvSpPr/>
          <p:nvPr/>
        </p:nvSpPr>
        <p:spPr>
          <a:xfrm>
            <a:off x="3429215" y="3312496"/>
            <a:ext cx="152400" cy="152400"/>
          </a:xfrm>
          <a:prstGeom prst="ellipse">
            <a:avLst/>
          </a:prstGeom>
          <a:solidFill>
            <a:srgbClr val="1A10E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Oval 50"/>
          <p:cNvSpPr/>
          <p:nvPr/>
        </p:nvSpPr>
        <p:spPr>
          <a:xfrm>
            <a:off x="2962082" y="3322435"/>
            <a:ext cx="152400" cy="152400"/>
          </a:xfrm>
          <a:prstGeom prst="ellipse">
            <a:avLst/>
          </a:prstGeom>
          <a:solidFill>
            <a:srgbClr val="1A10E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Oval 51"/>
          <p:cNvSpPr/>
          <p:nvPr/>
        </p:nvSpPr>
        <p:spPr>
          <a:xfrm>
            <a:off x="3608059" y="5920227"/>
            <a:ext cx="152400" cy="152400"/>
          </a:xfrm>
          <a:prstGeom prst="ellipse">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Oval 52"/>
          <p:cNvSpPr/>
          <p:nvPr/>
        </p:nvSpPr>
        <p:spPr>
          <a:xfrm>
            <a:off x="3369523" y="5930166"/>
            <a:ext cx="152400" cy="152400"/>
          </a:xfrm>
          <a:prstGeom prst="ellipse">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Oval 53"/>
          <p:cNvSpPr/>
          <p:nvPr/>
        </p:nvSpPr>
        <p:spPr>
          <a:xfrm>
            <a:off x="2793061" y="5940105"/>
            <a:ext cx="152400" cy="152400"/>
          </a:xfrm>
          <a:prstGeom prst="ellipse">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Oval 54"/>
          <p:cNvSpPr/>
          <p:nvPr/>
        </p:nvSpPr>
        <p:spPr>
          <a:xfrm>
            <a:off x="2564464" y="5930166"/>
            <a:ext cx="152400" cy="152400"/>
          </a:xfrm>
          <a:prstGeom prst="ellipse">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Title 1"/>
          <p:cNvSpPr>
            <a:spLocks noGrp="1"/>
          </p:cNvSpPr>
          <p:nvPr>
            <p:ph type="title" idx="4294967295"/>
          </p:nvPr>
        </p:nvSpPr>
        <p:spPr>
          <a:xfrm>
            <a:off x="248475" y="-123825"/>
            <a:ext cx="8229600" cy="1143000"/>
          </a:xfrm>
        </p:spPr>
        <p:txBody>
          <a:bodyPr>
            <a:normAutofit/>
          </a:bodyPr>
          <a:lstStyle/>
          <a:p>
            <a:r>
              <a:rPr lang="en-US" sz="3600" dirty="0" smtClean="0"/>
              <a:t>Modeling dynamics by bifurcation analysis</a:t>
            </a:r>
            <a:endParaRPr lang="en-US" sz="3600" dirty="0"/>
          </a:p>
        </p:txBody>
      </p:sp>
      <p:sp>
        <p:nvSpPr>
          <p:cNvPr id="58" name="Oval 57"/>
          <p:cNvSpPr/>
          <p:nvPr/>
        </p:nvSpPr>
        <p:spPr>
          <a:xfrm>
            <a:off x="3150704" y="1003852"/>
            <a:ext cx="1928192" cy="795131"/>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143000"/>
          </a:xfrm>
        </p:spPr>
        <p:txBody>
          <a:bodyPr>
            <a:normAutofit fontScale="90000"/>
          </a:bodyPr>
          <a:lstStyle/>
          <a:p>
            <a:r>
              <a:rPr lang="en-US" sz="4000" dirty="0" smtClean="0"/>
              <a:t>Noise level </a:t>
            </a:r>
            <a:r>
              <a:rPr lang="en-US" sz="4000" i="1" dirty="0" smtClean="0">
                <a:latin typeface="Symbol" pitchFamily="18" charset="2"/>
              </a:rPr>
              <a:t>s</a:t>
            </a:r>
            <a:r>
              <a:rPr lang="en-US" sz="4000" dirty="0" smtClean="0"/>
              <a:t> has large impact on lineage biases</a:t>
            </a:r>
            <a:endParaRPr lang="en-US" sz="4000" dirty="0"/>
          </a:p>
        </p:txBody>
      </p:sp>
      <p:pic>
        <p:nvPicPr>
          <p:cNvPr id="5" name="Picture 2"/>
          <p:cNvPicPr>
            <a:picLocks noChangeAspect="1" noChangeArrowheads="1"/>
          </p:cNvPicPr>
          <p:nvPr/>
        </p:nvPicPr>
        <p:blipFill>
          <a:blip r:embed="rId2" cstate="print"/>
          <a:srcRect/>
          <a:stretch>
            <a:fillRect/>
          </a:stretch>
        </p:blipFill>
        <p:spPr bwMode="auto">
          <a:xfrm>
            <a:off x="914401" y="1072912"/>
            <a:ext cx="6781800" cy="5785088"/>
          </a:xfrm>
          <a:prstGeom prst="rect">
            <a:avLst/>
          </a:prstGeom>
          <a:noFill/>
          <a:ln w="9525">
            <a:noFill/>
            <a:miter lim="800000"/>
            <a:headEnd/>
            <a:tailEnd/>
          </a:ln>
        </p:spPr>
      </p:pic>
      <p:sp>
        <p:nvSpPr>
          <p:cNvPr id="4" name="TextBox 3"/>
          <p:cNvSpPr txBox="1"/>
          <p:nvPr/>
        </p:nvSpPr>
        <p:spPr>
          <a:xfrm>
            <a:off x="2733675" y="1762125"/>
            <a:ext cx="1200970" cy="1384995"/>
          </a:xfrm>
          <a:prstGeom prst="rect">
            <a:avLst/>
          </a:prstGeom>
          <a:solidFill>
            <a:schemeClr val="bg1"/>
          </a:solidFill>
        </p:spPr>
        <p:txBody>
          <a:bodyPr wrap="square" rtlCol="0">
            <a:spAutoFit/>
          </a:bodyPr>
          <a:lstStyle/>
          <a:p>
            <a:pPr>
              <a:buFont typeface="Symbol"/>
              <a:buChar char="s"/>
            </a:pPr>
            <a:r>
              <a:rPr lang="en-US" sz="2800" dirty="0" smtClean="0"/>
              <a:t> = 1</a:t>
            </a:r>
          </a:p>
          <a:p>
            <a:pPr>
              <a:buFont typeface="Symbol"/>
              <a:buChar char="s"/>
            </a:pPr>
            <a:r>
              <a:rPr lang="en-US" sz="2800" dirty="0" smtClean="0"/>
              <a:t> = 0.5</a:t>
            </a:r>
          </a:p>
          <a:p>
            <a:pPr>
              <a:buFont typeface="Symbol"/>
              <a:buChar char="s"/>
            </a:pPr>
            <a:r>
              <a:rPr lang="en-US" sz="2800" dirty="0" smtClean="0"/>
              <a:t> = 2</a:t>
            </a:r>
            <a:endParaRPr lang="en-US" sz="2800" dirty="0"/>
          </a:p>
        </p:txBody>
      </p:sp>
    </p:spTree>
  </p:cSld>
  <p:clrMapOvr>
    <a:masterClrMapping/>
  </p:clrMapOvr>
  <p:timing>
    <p:tnLst>
      <p:par>
        <p:cTn xmlns:p14="http://schemas.microsoft.com/office/powerpoint/2010/mai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TextBox 28"/>
          <p:cNvSpPr txBox="1"/>
          <p:nvPr/>
        </p:nvSpPr>
        <p:spPr>
          <a:xfrm>
            <a:off x="457200" y="1265589"/>
            <a:ext cx="954044" cy="707886"/>
          </a:xfrm>
          <a:prstGeom prst="rect">
            <a:avLst/>
          </a:prstGeom>
          <a:noFill/>
        </p:spPr>
        <p:txBody>
          <a:bodyPr wrap="none" rtlCol="0">
            <a:spAutoFit/>
          </a:bodyPr>
          <a:lstStyle/>
          <a:p>
            <a:r>
              <a:rPr lang="en-US" sz="2000" dirty="0" smtClean="0"/>
              <a:t>Control</a:t>
            </a:r>
          </a:p>
          <a:p>
            <a:endParaRPr lang="en-US" sz="2000" dirty="0"/>
          </a:p>
        </p:txBody>
      </p:sp>
      <p:sp>
        <p:nvSpPr>
          <p:cNvPr id="39" name="TextBox 38"/>
          <p:cNvSpPr txBox="1"/>
          <p:nvPr/>
        </p:nvSpPr>
        <p:spPr>
          <a:xfrm>
            <a:off x="5029200" y="1261841"/>
            <a:ext cx="1512465" cy="707886"/>
          </a:xfrm>
          <a:prstGeom prst="rect">
            <a:avLst/>
          </a:prstGeom>
          <a:noFill/>
        </p:spPr>
        <p:txBody>
          <a:bodyPr wrap="none" rtlCol="0">
            <a:spAutoFit/>
          </a:bodyPr>
          <a:lstStyle/>
          <a:p>
            <a:r>
              <a:rPr lang="en-US" sz="2000" dirty="0" smtClean="0"/>
              <a:t>Perturbation</a:t>
            </a:r>
          </a:p>
          <a:p>
            <a:endParaRPr lang="en-US" sz="2000" dirty="0"/>
          </a:p>
        </p:txBody>
      </p:sp>
      <p:sp>
        <p:nvSpPr>
          <p:cNvPr id="49" name="TextBox 48"/>
          <p:cNvSpPr txBox="1"/>
          <p:nvPr/>
        </p:nvSpPr>
        <p:spPr>
          <a:xfrm>
            <a:off x="762000" y="304800"/>
            <a:ext cx="7772400" cy="523220"/>
          </a:xfrm>
          <a:prstGeom prst="rect">
            <a:avLst/>
          </a:prstGeom>
          <a:noFill/>
        </p:spPr>
        <p:txBody>
          <a:bodyPr wrap="square" rtlCol="0">
            <a:spAutoFit/>
          </a:bodyPr>
          <a:lstStyle/>
          <a:p>
            <a:r>
              <a:rPr lang="en-US" sz="2800" dirty="0" smtClean="0"/>
              <a:t>Lineage bias due to perturbation of TF activity </a:t>
            </a:r>
            <a:endParaRPr lang="en-US" sz="2800" dirty="0"/>
          </a:p>
        </p:txBody>
      </p:sp>
      <p:grpSp>
        <p:nvGrpSpPr>
          <p:cNvPr id="3" name="Group 35"/>
          <p:cNvGrpSpPr/>
          <p:nvPr/>
        </p:nvGrpSpPr>
        <p:grpSpPr>
          <a:xfrm>
            <a:off x="457200" y="4034135"/>
            <a:ext cx="8382000" cy="2669404"/>
            <a:chOff x="457200" y="4034135"/>
            <a:chExt cx="8382000" cy="2669404"/>
          </a:xfrm>
        </p:grpSpPr>
        <p:pic>
          <p:nvPicPr>
            <p:cNvPr id="26" name="Picture 3"/>
            <p:cNvPicPr>
              <a:picLocks noChangeAspect="1" noChangeArrowheads="1"/>
            </p:cNvPicPr>
            <p:nvPr/>
          </p:nvPicPr>
          <p:blipFill>
            <a:blip r:embed="rId2" cstate="print"/>
            <a:srcRect/>
            <a:stretch>
              <a:fillRect/>
            </a:stretch>
          </p:blipFill>
          <p:spPr bwMode="auto">
            <a:xfrm>
              <a:off x="457200" y="4114800"/>
              <a:ext cx="8153399" cy="2483040"/>
            </a:xfrm>
            <a:prstGeom prst="rect">
              <a:avLst/>
            </a:prstGeom>
            <a:noFill/>
            <a:ln w="9525">
              <a:noFill/>
              <a:miter lim="800000"/>
              <a:headEnd/>
              <a:tailEnd/>
            </a:ln>
          </p:spPr>
        </p:pic>
        <p:sp>
          <p:nvSpPr>
            <p:cNvPr id="27" name="Oval 26"/>
            <p:cNvSpPr/>
            <p:nvPr/>
          </p:nvSpPr>
          <p:spPr>
            <a:xfrm rot="2285088">
              <a:off x="1671060" y="5833850"/>
              <a:ext cx="302744" cy="869689"/>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TextBox 27"/>
            <p:cNvSpPr txBox="1"/>
            <p:nvPr/>
          </p:nvSpPr>
          <p:spPr>
            <a:xfrm>
              <a:off x="1066800" y="4034135"/>
              <a:ext cx="7772400" cy="461665"/>
            </a:xfrm>
            <a:prstGeom prst="rect">
              <a:avLst/>
            </a:prstGeom>
            <a:noFill/>
          </p:spPr>
          <p:txBody>
            <a:bodyPr wrap="square" rtlCol="0">
              <a:spAutoFit/>
            </a:bodyPr>
            <a:lstStyle/>
            <a:p>
              <a:r>
                <a:rPr lang="en-US" sz="2400" dirty="0" smtClean="0"/>
                <a:t>Predicted lineage bias due to 2 fold decrease of TF level </a:t>
              </a:r>
              <a:endParaRPr lang="en-US" sz="2400" dirty="0"/>
            </a:p>
          </p:txBody>
        </p:sp>
      </p:grpSp>
      <p:sp>
        <p:nvSpPr>
          <p:cNvPr id="36" name="Freeform 35"/>
          <p:cNvSpPr/>
          <p:nvPr/>
        </p:nvSpPr>
        <p:spPr>
          <a:xfrm>
            <a:off x="1500171" y="2159940"/>
            <a:ext cx="1885950" cy="1220787"/>
          </a:xfrm>
          <a:custGeom>
            <a:avLst/>
            <a:gdLst>
              <a:gd name="connsiteX0" fmla="*/ 0 w 1885950"/>
              <a:gd name="connsiteY0" fmla="*/ 66675 h 1220787"/>
              <a:gd name="connsiteX1" fmla="*/ 409575 w 1885950"/>
              <a:gd name="connsiteY1" fmla="*/ 1133475 h 1220787"/>
              <a:gd name="connsiteX2" fmla="*/ 885825 w 1885950"/>
              <a:gd name="connsiteY2" fmla="*/ 581025 h 1220787"/>
              <a:gd name="connsiteX3" fmla="*/ 1266825 w 1885950"/>
              <a:gd name="connsiteY3" fmla="*/ 1123950 h 1220787"/>
              <a:gd name="connsiteX4" fmla="*/ 1885950 w 1885950"/>
              <a:gd name="connsiteY4" fmla="*/ 0 h 122078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85950" h="1220787">
                <a:moveTo>
                  <a:pt x="0" y="66675"/>
                </a:moveTo>
                <a:cubicBezTo>
                  <a:pt x="130969" y="557212"/>
                  <a:pt x="261938" y="1047750"/>
                  <a:pt x="409575" y="1133475"/>
                </a:cubicBezTo>
                <a:cubicBezTo>
                  <a:pt x="557212" y="1219200"/>
                  <a:pt x="742950" y="582612"/>
                  <a:pt x="885825" y="581025"/>
                </a:cubicBezTo>
                <a:cubicBezTo>
                  <a:pt x="1028700" y="579438"/>
                  <a:pt x="1100138" y="1220787"/>
                  <a:pt x="1266825" y="1123950"/>
                </a:cubicBezTo>
                <a:cubicBezTo>
                  <a:pt x="1433512" y="1027113"/>
                  <a:pt x="1659731" y="513556"/>
                  <a:pt x="1885950" y="0"/>
                </a:cubicBezTo>
              </a:path>
            </a:pathLst>
          </a:custGeom>
          <a:ln w="38100">
            <a:solidFill>
              <a:srgbClr val="512A17"/>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7" name="Oval 36"/>
          <p:cNvSpPr/>
          <p:nvPr/>
        </p:nvSpPr>
        <p:spPr>
          <a:xfrm>
            <a:off x="2262170" y="2425166"/>
            <a:ext cx="202749" cy="188662"/>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Oval 44"/>
          <p:cNvSpPr/>
          <p:nvPr/>
        </p:nvSpPr>
        <p:spPr>
          <a:xfrm>
            <a:off x="1862121" y="3094218"/>
            <a:ext cx="152400" cy="152400"/>
          </a:xfrm>
          <a:prstGeom prst="ellipse">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Oval 45"/>
          <p:cNvSpPr/>
          <p:nvPr/>
        </p:nvSpPr>
        <p:spPr>
          <a:xfrm>
            <a:off x="2660565" y="3094218"/>
            <a:ext cx="152400" cy="152400"/>
          </a:xfrm>
          <a:prstGeom prst="ellipse">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TextBox 46"/>
          <p:cNvSpPr txBox="1"/>
          <p:nvPr/>
        </p:nvSpPr>
        <p:spPr>
          <a:xfrm>
            <a:off x="825168" y="1866808"/>
            <a:ext cx="700833" cy="461665"/>
          </a:xfrm>
          <a:prstGeom prst="rect">
            <a:avLst/>
          </a:prstGeom>
          <a:noFill/>
        </p:spPr>
        <p:txBody>
          <a:bodyPr wrap="none" rtlCol="0">
            <a:spAutoFit/>
          </a:bodyPr>
          <a:lstStyle/>
          <a:p>
            <a:r>
              <a:rPr lang="en-US" sz="2400" i="1" dirty="0" smtClean="0"/>
              <a:t>U(x)</a:t>
            </a:r>
            <a:endParaRPr lang="en-US" sz="2400" i="1" dirty="0"/>
          </a:p>
        </p:txBody>
      </p:sp>
      <p:sp>
        <p:nvSpPr>
          <p:cNvPr id="48" name="Oval 47"/>
          <p:cNvSpPr/>
          <p:nvPr/>
        </p:nvSpPr>
        <p:spPr>
          <a:xfrm>
            <a:off x="2812965" y="2918631"/>
            <a:ext cx="152400" cy="152400"/>
          </a:xfrm>
          <a:prstGeom prst="ellipse">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Oval 49"/>
          <p:cNvSpPr/>
          <p:nvPr/>
        </p:nvSpPr>
        <p:spPr>
          <a:xfrm>
            <a:off x="2574429" y="2928570"/>
            <a:ext cx="152400" cy="152400"/>
          </a:xfrm>
          <a:prstGeom prst="ellipse">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Oval 50"/>
          <p:cNvSpPr/>
          <p:nvPr/>
        </p:nvSpPr>
        <p:spPr>
          <a:xfrm>
            <a:off x="1997967" y="2938509"/>
            <a:ext cx="152400" cy="152400"/>
          </a:xfrm>
          <a:prstGeom prst="ellipse">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Oval 51"/>
          <p:cNvSpPr/>
          <p:nvPr/>
        </p:nvSpPr>
        <p:spPr>
          <a:xfrm>
            <a:off x="1769370" y="2928570"/>
            <a:ext cx="152400" cy="152400"/>
          </a:xfrm>
          <a:prstGeom prst="ellipse">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Freeform 54"/>
          <p:cNvSpPr/>
          <p:nvPr/>
        </p:nvSpPr>
        <p:spPr>
          <a:xfrm>
            <a:off x="5846829" y="2133438"/>
            <a:ext cx="1885950" cy="1220787"/>
          </a:xfrm>
          <a:custGeom>
            <a:avLst/>
            <a:gdLst>
              <a:gd name="connsiteX0" fmla="*/ 0 w 1885950"/>
              <a:gd name="connsiteY0" fmla="*/ 66675 h 1220787"/>
              <a:gd name="connsiteX1" fmla="*/ 409575 w 1885950"/>
              <a:gd name="connsiteY1" fmla="*/ 1133475 h 1220787"/>
              <a:gd name="connsiteX2" fmla="*/ 885825 w 1885950"/>
              <a:gd name="connsiteY2" fmla="*/ 581025 h 1220787"/>
              <a:gd name="connsiteX3" fmla="*/ 1266825 w 1885950"/>
              <a:gd name="connsiteY3" fmla="*/ 1123950 h 1220787"/>
              <a:gd name="connsiteX4" fmla="*/ 1885950 w 1885950"/>
              <a:gd name="connsiteY4" fmla="*/ 0 h 122078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85950" h="1220787">
                <a:moveTo>
                  <a:pt x="0" y="66675"/>
                </a:moveTo>
                <a:cubicBezTo>
                  <a:pt x="130969" y="557212"/>
                  <a:pt x="261938" y="1047750"/>
                  <a:pt x="409575" y="1133475"/>
                </a:cubicBezTo>
                <a:cubicBezTo>
                  <a:pt x="557212" y="1219200"/>
                  <a:pt x="742950" y="582612"/>
                  <a:pt x="885825" y="581025"/>
                </a:cubicBezTo>
                <a:cubicBezTo>
                  <a:pt x="1028700" y="579438"/>
                  <a:pt x="1100138" y="1220787"/>
                  <a:pt x="1266825" y="1123950"/>
                </a:cubicBezTo>
                <a:cubicBezTo>
                  <a:pt x="1433512" y="1027113"/>
                  <a:pt x="1659731" y="513556"/>
                  <a:pt x="1885950" y="0"/>
                </a:cubicBezTo>
              </a:path>
            </a:pathLst>
          </a:custGeom>
          <a:ln w="38100">
            <a:solidFill>
              <a:srgbClr val="512A17"/>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6" name="Oval 55"/>
          <p:cNvSpPr/>
          <p:nvPr/>
        </p:nvSpPr>
        <p:spPr>
          <a:xfrm>
            <a:off x="6608828" y="2388725"/>
            <a:ext cx="202749" cy="188662"/>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7" name="Straight Arrow Connector 56"/>
          <p:cNvCxnSpPr/>
          <p:nvPr/>
        </p:nvCxnSpPr>
        <p:spPr>
          <a:xfrm>
            <a:off x="6860617" y="2487935"/>
            <a:ext cx="146469" cy="26666"/>
          </a:xfrm>
          <a:prstGeom prst="straightConnector1">
            <a:avLst/>
          </a:prstGeom>
          <a:ln w="38100">
            <a:solidFill>
              <a:srgbClr val="FF0000"/>
            </a:solidFill>
            <a:tailEnd type="stealth"/>
          </a:ln>
        </p:spPr>
        <p:style>
          <a:lnRef idx="1">
            <a:schemeClr val="accent1"/>
          </a:lnRef>
          <a:fillRef idx="0">
            <a:schemeClr val="accent1"/>
          </a:fillRef>
          <a:effectRef idx="0">
            <a:schemeClr val="accent1"/>
          </a:effectRef>
          <a:fontRef idx="minor">
            <a:schemeClr val="tx1"/>
          </a:fontRef>
        </p:style>
      </p:cxnSp>
      <p:sp>
        <p:nvSpPr>
          <p:cNvPr id="59" name="Oval 58"/>
          <p:cNvSpPr/>
          <p:nvPr/>
        </p:nvSpPr>
        <p:spPr>
          <a:xfrm>
            <a:off x="6208779" y="3067716"/>
            <a:ext cx="152400" cy="152400"/>
          </a:xfrm>
          <a:prstGeom prst="ellipse">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Oval 59"/>
          <p:cNvSpPr/>
          <p:nvPr/>
        </p:nvSpPr>
        <p:spPr>
          <a:xfrm>
            <a:off x="7007223" y="3067716"/>
            <a:ext cx="152400" cy="152400"/>
          </a:xfrm>
          <a:prstGeom prst="ellipse">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TextBox 60"/>
          <p:cNvSpPr txBox="1"/>
          <p:nvPr/>
        </p:nvSpPr>
        <p:spPr>
          <a:xfrm>
            <a:off x="5171826" y="1840306"/>
            <a:ext cx="700833" cy="461665"/>
          </a:xfrm>
          <a:prstGeom prst="rect">
            <a:avLst/>
          </a:prstGeom>
          <a:noFill/>
        </p:spPr>
        <p:txBody>
          <a:bodyPr wrap="none" rtlCol="0">
            <a:spAutoFit/>
          </a:bodyPr>
          <a:lstStyle/>
          <a:p>
            <a:r>
              <a:rPr lang="en-US" sz="2400" i="1" dirty="0" smtClean="0"/>
              <a:t>U(x)</a:t>
            </a:r>
            <a:endParaRPr lang="en-US" sz="2400" i="1" dirty="0"/>
          </a:p>
        </p:txBody>
      </p:sp>
      <p:sp>
        <p:nvSpPr>
          <p:cNvPr id="62" name="Oval 61"/>
          <p:cNvSpPr/>
          <p:nvPr/>
        </p:nvSpPr>
        <p:spPr>
          <a:xfrm>
            <a:off x="7159623" y="2892129"/>
            <a:ext cx="152400" cy="152400"/>
          </a:xfrm>
          <a:prstGeom prst="ellipse">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Oval 62"/>
          <p:cNvSpPr/>
          <p:nvPr/>
        </p:nvSpPr>
        <p:spPr>
          <a:xfrm>
            <a:off x="6921087" y="2902068"/>
            <a:ext cx="152400" cy="152400"/>
          </a:xfrm>
          <a:prstGeom prst="ellipse">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Oval 63"/>
          <p:cNvSpPr/>
          <p:nvPr/>
        </p:nvSpPr>
        <p:spPr>
          <a:xfrm>
            <a:off x="7199391" y="2693347"/>
            <a:ext cx="152400" cy="152400"/>
          </a:xfrm>
          <a:prstGeom prst="ellipse">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Oval 64"/>
          <p:cNvSpPr/>
          <p:nvPr/>
        </p:nvSpPr>
        <p:spPr>
          <a:xfrm>
            <a:off x="6980732" y="2723164"/>
            <a:ext cx="152400" cy="152400"/>
          </a:xfrm>
          <a:prstGeom prst="ellipse">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Oval 65"/>
          <p:cNvSpPr/>
          <p:nvPr/>
        </p:nvSpPr>
        <p:spPr>
          <a:xfrm>
            <a:off x="7029581" y="2392040"/>
            <a:ext cx="202749" cy="188662"/>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up)">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8370" name="Picture 2"/>
          <p:cNvPicPr>
            <a:picLocks noChangeAspect="1" noChangeArrowheads="1"/>
          </p:cNvPicPr>
          <p:nvPr/>
        </p:nvPicPr>
        <p:blipFill>
          <a:blip r:embed="rId2" cstate="print"/>
          <a:srcRect/>
          <a:stretch>
            <a:fillRect/>
          </a:stretch>
        </p:blipFill>
        <p:spPr bwMode="auto">
          <a:xfrm>
            <a:off x="304800" y="537090"/>
            <a:ext cx="8534400" cy="5558910"/>
          </a:xfrm>
          <a:prstGeom prst="rect">
            <a:avLst/>
          </a:prstGeom>
          <a:noFill/>
          <a:ln w="9525">
            <a:noFill/>
            <a:miter lim="800000"/>
            <a:headEnd/>
            <a:tailEnd/>
          </a:ln>
        </p:spPr>
      </p:pic>
      <p:sp>
        <p:nvSpPr>
          <p:cNvPr id="5" name="Rectangle 4"/>
          <p:cNvSpPr/>
          <p:nvPr/>
        </p:nvSpPr>
        <p:spPr>
          <a:xfrm>
            <a:off x="1066800" y="1219200"/>
            <a:ext cx="152400" cy="4953000"/>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7" name="Straight Arrow Connector 6"/>
          <p:cNvCxnSpPr/>
          <p:nvPr/>
        </p:nvCxnSpPr>
        <p:spPr>
          <a:xfrm flipH="1" flipV="1">
            <a:off x="1295400" y="6019800"/>
            <a:ext cx="457200" cy="228600"/>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1600200" y="6324600"/>
            <a:ext cx="877163" cy="400110"/>
          </a:xfrm>
          <a:prstGeom prst="rect">
            <a:avLst/>
          </a:prstGeom>
          <a:noFill/>
        </p:spPr>
        <p:txBody>
          <a:bodyPr wrap="none" rtlCol="0">
            <a:spAutoFit/>
          </a:bodyPr>
          <a:lstStyle/>
          <a:p>
            <a:r>
              <a:rPr lang="en-US" sz="2000" b="1" dirty="0" err="1" smtClean="0">
                <a:solidFill>
                  <a:srgbClr val="FF0000"/>
                </a:solidFill>
              </a:rPr>
              <a:t>Nanog</a:t>
            </a:r>
            <a:endParaRPr lang="en-US" sz="2000" b="1" dirty="0">
              <a:solidFill>
                <a:srgbClr val="FF0000"/>
              </a:solidFill>
            </a:endParaRPr>
          </a:p>
        </p:txBody>
      </p:sp>
      <p:sp>
        <p:nvSpPr>
          <p:cNvPr id="9" name="TextBox 8"/>
          <p:cNvSpPr txBox="1"/>
          <p:nvPr/>
        </p:nvSpPr>
        <p:spPr>
          <a:xfrm>
            <a:off x="8458944" y="838200"/>
            <a:ext cx="494046" cy="461665"/>
          </a:xfrm>
          <a:prstGeom prst="rect">
            <a:avLst/>
          </a:prstGeom>
          <a:noFill/>
        </p:spPr>
        <p:txBody>
          <a:bodyPr wrap="none" rtlCol="0">
            <a:spAutoFit/>
          </a:bodyPr>
          <a:lstStyle/>
          <a:p>
            <a:r>
              <a:rPr lang="en-US" sz="2400" dirty="0" smtClean="0"/>
              <a:t>PE</a:t>
            </a:r>
            <a:endParaRPr lang="en-US" sz="2400" dirty="0"/>
          </a:p>
        </p:txBody>
      </p:sp>
      <p:sp>
        <p:nvSpPr>
          <p:cNvPr id="12" name="TextBox 11"/>
          <p:cNvSpPr txBox="1"/>
          <p:nvPr/>
        </p:nvSpPr>
        <p:spPr>
          <a:xfrm>
            <a:off x="8458200" y="5638800"/>
            <a:ext cx="570990" cy="461665"/>
          </a:xfrm>
          <a:prstGeom prst="rect">
            <a:avLst/>
          </a:prstGeom>
          <a:noFill/>
        </p:spPr>
        <p:txBody>
          <a:bodyPr wrap="none" rtlCol="0">
            <a:spAutoFit/>
          </a:bodyPr>
          <a:lstStyle/>
          <a:p>
            <a:r>
              <a:rPr lang="en-US" sz="2400" dirty="0" smtClean="0"/>
              <a:t>EPI</a:t>
            </a:r>
            <a:endParaRPr lang="en-US" sz="2400" dirty="0"/>
          </a:p>
        </p:txBody>
      </p:sp>
      <p:cxnSp>
        <p:nvCxnSpPr>
          <p:cNvPr id="14" name="Straight Arrow Connector 13"/>
          <p:cNvCxnSpPr>
            <a:endCxn id="9" idx="2"/>
          </p:cNvCxnSpPr>
          <p:nvPr/>
        </p:nvCxnSpPr>
        <p:spPr>
          <a:xfrm flipH="1" flipV="1">
            <a:off x="8705967" y="1299865"/>
            <a:ext cx="18423" cy="452735"/>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6" name="Straight Arrow Connector 15"/>
          <p:cNvCxnSpPr>
            <a:endCxn id="12" idx="0"/>
          </p:cNvCxnSpPr>
          <p:nvPr/>
        </p:nvCxnSpPr>
        <p:spPr>
          <a:xfrm>
            <a:off x="8742814" y="5181600"/>
            <a:ext cx="881" cy="457200"/>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1" name="Rectangle 10"/>
          <p:cNvSpPr/>
          <p:nvPr/>
        </p:nvSpPr>
        <p:spPr>
          <a:xfrm>
            <a:off x="7239000" y="609600"/>
            <a:ext cx="1752600" cy="6248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3"/>
          <p:cNvSpPr>
            <a:spLocks noChangeArrowheads="1"/>
          </p:cNvSpPr>
          <p:nvPr/>
        </p:nvSpPr>
        <p:spPr bwMode="auto">
          <a:xfrm>
            <a:off x="0" y="91575"/>
            <a:ext cx="6343048" cy="46166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dirty="0" smtClean="0">
                <a:ln>
                  <a:noFill/>
                </a:ln>
                <a:solidFill>
                  <a:schemeClr val="tx1"/>
                </a:solidFill>
                <a:effectLst/>
                <a:latin typeface="Calibri" pitchFamily="34" charset="0"/>
                <a:ea typeface="SimSun" pitchFamily="2" charset="-122"/>
                <a:cs typeface="Times New Roman" pitchFamily="18" charset="0"/>
              </a:rPr>
              <a:t>Experimental validation using </a:t>
            </a:r>
            <a:r>
              <a:rPr kumimoji="0" lang="en-US" sz="2400" b="0" i="0" u="none" strike="noStrike" cap="none" normalizeH="0" baseline="0" dirty="0" err="1" smtClean="0">
                <a:ln>
                  <a:noFill/>
                </a:ln>
                <a:solidFill>
                  <a:schemeClr val="tx1"/>
                </a:solidFill>
                <a:effectLst/>
                <a:latin typeface="Calibri" pitchFamily="34" charset="0"/>
                <a:ea typeface="SimSun" pitchFamily="2" charset="-122"/>
                <a:cs typeface="Times New Roman" pitchFamily="18" charset="0"/>
              </a:rPr>
              <a:t>Nanog</a:t>
            </a:r>
            <a:r>
              <a:rPr kumimoji="0" lang="en-US" sz="2400" b="0" i="0" u="none" strike="noStrike" cap="none" normalizeH="0" baseline="0" dirty="0" smtClean="0">
                <a:ln>
                  <a:noFill/>
                </a:ln>
                <a:solidFill>
                  <a:schemeClr val="tx1"/>
                </a:solidFill>
                <a:effectLst/>
                <a:latin typeface="Calibri" pitchFamily="34" charset="0"/>
                <a:ea typeface="SimSun" pitchFamily="2" charset="-122"/>
                <a:cs typeface="Times New Roman" pitchFamily="18" charset="0"/>
              </a:rPr>
              <a:t> mutant</a:t>
            </a: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xit" presetSubtype="8" fill="hold" grpId="0" nodeType="clickEffect">
                                  <p:stCondLst>
                                    <p:cond delay="0"/>
                                  </p:stCondLst>
                                  <p:childTnLst>
                                    <p:animEffect transition="out" filter="wipe(left)">
                                      <p:cBhvr>
                                        <p:cTn id="6" dur="500"/>
                                        <p:tgtEl>
                                          <p:spTgt spid="11"/>
                                        </p:tgtEl>
                                      </p:cBhvr>
                                    </p:animEffect>
                                    <p:set>
                                      <p:cBhvr>
                                        <p:cTn id="7" dur="1" fill="hold">
                                          <p:stCondLst>
                                            <p:cond delay="499"/>
                                          </p:stCondLst>
                                        </p:cTn>
                                        <p:tgtEl>
                                          <p:spTgt spid="11"/>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027741"/>
            <a:ext cx="8229600" cy="1143000"/>
          </a:xfrm>
        </p:spPr>
        <p:txBody>
          <a:bodyPr>
            <a:normAutofit fontScale="90000"/>
          </a:bodyPr>
          <a:lstStyle/>
          <a:p>
            <a:r>
              <a:rPr lang="en-US" dirty="0" smtClean="0"/>
              <a:t>How do we infer dynamics without temporal information?</a:t>
            </a:r>
            <a:endParaRPr lang="en-US" dirty="0"/>
          </a:p>
        </p:txBody>
      </p:sp>
    </p:spTree>
  </p:cSld>
  <p:clrMapOvr>
    <a:masterClrMapping/>
  </p:clrMapOvr>
  <p:timing>
    <p:tnLst>
      <p:par>
        <p:cTn xmlns:p14="http://schemas.microsoft.com/office/powerpoint/2010/mai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txBox="1">
            <a:spLocks/>
          </p:cNvSpPr>
          <p:nvPr/>
        </p:nvSpPr>
        <p:spPr>
          <a:xfrm>
            <a:off x="0" y="36447"/>
            <a:ext cx="9144000" cy="1143000"/>
          </a:xfrm>
          <a:prstGeom prst="rect">
            <a:avLst/>
          </a:prstGeom>
        </p:spPr>
        <p:txBody>
          <a:bodyPr>
            <a:noAutofit/>
          </a:bodyPr>
          <a:lstStyle/>
          <a:p>
            <a:pPr lvl="0" algn="ctr">
              <a:spcBef>
                <a:spcPct val="0"/>
              </a:spcBef>
            </a:pPr>
            <a:r>
              <a:rPr lang="en-US" sz="3600" dirty="0" smtClean="0"/>
              <a:t>Characterization of early </a:t>
            </a:r>
            <a:r>
              <a:rPr lang="en-US" sz="3600" dirty="0" err="1" smtClean="0"/>
              <a:t>bipotential</a:t>
            </a:r>
            <a:r>
              <a:rPr lang="en-US" sz="3600" dirty="0" smtClean="0"/>
              <a:t> progeny of</a:t>
            </a:r>
            <a:br>
              <a:rPr lang="en-US" sz="3600" dirty="0" smtClean="0"/>
            </a:br>
            <a:r>
              <a:rPr lang="en-US" sz="3600" dirty="0" smtClean="0"/>
              <a:t>Lgr5</a:t>
            </a:r>
            <a:r>
              <a:rPr lang="en-US" sz="3600" baseline="30000" dirty="0" smtClean="0"/>
              <a:t>+</a:t>
            </a:r>
            <a:r>
              <a:rPr lang="en-US" sz="3600" dirty="0" smtClean="0"/>
              <a:t> intestinal stem cells </a:t>
            </a:r>
            <a:endParaRPr kumimoji="0" lang="en-US" sz="3600" b="0" i="0" u="none" strike="noStrike" kern="1200" cap="none" spc="0" normalizeH="0" baseline="0" noProof="0" dirty="0">
              <a:ln>
                <a:noFill/>
              </a:ln>
              <a:solidFill>
                <a:schemeClr val="tx1"/>
              </a:solidFill>
              <a:effectLst/>
              <a:uLnTx/>
              <a:uFillTx/>
              <a:latin typeface="+mj-lt"/>
              <a:ea typeface="+mj-ea"/>
              <a:cs typeface="+mj-cs"/>
            </a:endParaRPr>
          </a:p>
        </p:txBody>
      </p:sp>
      <p:pic>
        <p:nvPicPr>
          <p:cNvPr id="147457" name="Picture 1"/>
          <p:cNvPicPr>
            <a:picLocks noChangeAspect="1" noChangeArrowheads="1"/>
          </p:cNvPicPr>
          <p:nvPr/>
        </p:nvPicPr>
        <p:blipFill>
          <a:blip r:embed="rId2" cstate="print"/>
          <a:srcRect/>
          <a:stretch>
            <a:fillRect/>
          </a:stretch>
        </p:blipFill>
        <p:spPr bwMode="auto">
          <a:xfrm>
            <a:off x="296725" y="1145071"/>
            <a:ext cx="2905125" cy="5124450"/>
          </a:xfrm>
          <a:prstGeom prst="rect">
            <a:avLst/>
          </a:prstGeom>
          <a:noFill/>
          <a:ln w="9525">
            <a:noFill/>
            <a:miter lim="800000"/>
            <a:headEnd/>
            <a:tailEnd/>
          </a:ln>
          <a:effectLst/>
        </p:spPr>
      </p:pic>
      <p:grpSp>
        <p:nvGrpSpPr>
          <p:cNvPr id="30" name="Group 29"/>
          <p:cNvGrpSpPr/>
          <p:nvPr/>
        </p:nvGrpSpPr>
        <p:grpSpPr>
          <a:xfrm>
            <a:off x="3753524" y="1133308"/>
            <a:ext cx="5350693" cy="5659443"/>
            <a:chOff x="3753524" y="1133308"/>
            <a:chExt cx="5350693" cy="5659443"/>
          </a:xfrm>
        </p:grpSpPr>
        <p:pic>
          <p:nvPicPr>
            <p:cNvPr id="4" name="Picture 3"/>
            <p:cNvPicPr>
              <a:picLocks noChangeAspect="1"/>
            </p:cNvPicPr>
            <p:nvPr/>
          </p:nvPicPr>
          <p:blipFill>
            <a:blip r:embed="rId3" cstate="print"/>
            <a:stretch>
              <a:fillRect/>
            </a:stretch>
          </p:blipFill>
          <p:spPr>
            <a:xfrm>
              <a:off x="3753524" y="1133308"/>
              <a:ext cx="4673564" cy="5297309"/>
            </a:xfrm>
            <a:prstGeom prst="rect">
              <a:avLst/>
            </a:prstGeom>
          </p:spPr>
        </p:pic>
        <p:sp>
          <p:nvSpPr>
            <p:cNvPr id="27" name="TextBox 26"/>
            <p:cNvSpPr txBox="1"/>
            <p:nvPr/>
          </p:nvSpPr>
          <p:spPr>
            <a:xfrm>
              <a:off x="5846869" y="6423419"/>
              <a:ext cx="3257348" cy="369332"/>
            </a:xfrm>
            <a:prstGeom prst="rect">
              <a:avLst/>
            </a:prstGeom>
            <a:noFill/>
          </p:spPr>
          <p:txBody>
            <a:bodyPr wrap="square" rtlCol="0">
              <a:spAutoFit/>
            </a:bodyPr>
            <a:lstStyle/>
            <a:p>
              <a:r>
                <a:rPr lang="en-US" dirty="0" smtClean="0"/>
                <a:t>Tae-</a:t>
              </a:r>
              <a:r>
                <a:rPr lang="en-US" dirty="0" err="1" smtClean="0"/>
                <a:t>Hee</a:t>
              </a:r>
              <a:r>
                <a:rPr lang="en-US" dirty="0" smtClean="0"/>
                <a:t> Kim, </a:t>
              </a:r>
              <a:r>
                <a:rPr lang="en-US" dirty="0" err="1" smtClean="0"/>
                <a:t>Assieh</a:t>
              </a:r>
              <a:r>
                <a:rPr lang="en-US" dirty="0" smtClean="0"/>
                <a:t> </a:t>
              </a:r>
              <a:r>
                <a:rPr lang="en-US" dirty="0" err="1" smtClean="0"/>
                <a:t>Saadatpour</a:t>
              </a:r>
              <a:endParaRPr lang="en-US" dirty="0"/>
            </a:p>
          </p:txBody>
        </p:sp>
      </p:grpSp>
      <p:sp>
        <p:nvSpPr>
          <p:cNvPr id="29" name="TextBox 28"/>
          <p:cNvSpPr txBox="1"/>
          <p:nvPr/>
        </p:nvSpPr>
        <p:spPr>
          <a:xfrm>
            <a:off x="254451" y="6357158"/>
            <a:ext cx="3257348" cy="369332"/>
          </a:xfrm>
          <a:prstGeom prst="rect">
            <a:avLst/>
          </a:prstGeom>
          <a:noFill/>
        </p:spPr>
        <p:txBody>
          <a:bodyPr wrap="square" rtlCol="0">
            <a:spAutoFit/>
          </a:bodyPr>
          <a:lstStyle/>
          <a:p>
            <a:r>
              <a:rPr lang="en-US" i="1" dirty="0" err="1" smtClean="0"/>
              <a:t>Crosnier</a:t>
            </a:r>
            <a:r>
              <a:rPr lang="en-US" i="1" dirty="0" smtClean="0"/>
              <a:t> 2006. Nature Review </a:t>
            </a:r>
            <a:endParaRPr lang="en-US" i="1" dirty="0"/>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wipe(left)">
                                      <p:cBhvr>
                                        <p:cTn id="7"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fontScale="90000"/>
          </a:bodyPr>
          <a:lstStyle/>
          <a:p>
            <a:r>
              <a:rPr lang="en-US" dirty="0" smtClean="0"/>
              <a:t>Principal Curve Analysis Reconstruct Temporal Information</a:t>
            </a:r>
            <a:endParaRPr lang="en-US" dirty="0"/>
          </a:p>
        </p:txBody>
      </p:sp>
      <p:pic>
        <p:nvPicPr>
          <p:cNvPr id="4" name="Picture 3" descr="tSNE_without_curve.png"/>
          <p:cNvPicPr>
            <a:picLocks noChangeAspect="1"/>
          </p:cNvPicPr>
          <p:nvPr/>
        </p:nvPicPr>
        <p:blipFill>
          <a:blip r:embed="rId2" cstate="print"/>
          <a:stretch>
            <a:fillRect/>
          </a:stretch>
        </p:blipFill>
        <p:spPr>
          <a:xfrm>
            <a:off x="2611516" y="1600179"/>
            <a:ext cx="6612834" cy="4959626"/>
          </a:xfrm>
          <a:prstGeom prst="rect">
            <a:avLst/>
          </a:prstGeom>
        </p:spPr>
      </p:pic>
      <p:sp>
        <p:nvSpPr>
          <p:cNvPr id="5" name="Title 1"/>
          <p:cNvSpPr txBox="1">
            <a:spLocks/>
          </p:cNvSpPr>
          <p:nvPr/>
        </p:nvSpPr>
        <p:spPr>
          <a:xfrm>
            <a:off x="321366" y="1258961"/>
            <a:ext cx="2531164" cy="2985053"/>
          </a:xfrm>
          <a:prstGeom prst="rect">
            <a:avLst/>
          </a:prstGeom>
        </p:spPr>
        <p:txBody>
          <a:bodyPr vert="horz" lIns="91440" tIns="45720" rIns="91440" bIns="45720" rtlCol="0" anchor="ctr">
            <a:normAutofit/>
          </a:bodyPr>
          <a:lstStyle/>
          <a:p>
            <a:pPr marL="0" marR="0" lvl="0" indent="0" defTabSz="914400" rtl="0" eaLnBrk="1" fontAlgn="auto" latinLnBrk="0" hangingPunct="1">
              <a:lnSpc>
                <a:spcPct val="100000"/>
              </a:lnSpc>
              <a:spcBef>
                <a:spcPct val="0"/>
              </a:spcBef>
              <a:spcAft>
                <a:spcPts val="0"/>
              </a:spcAft>
              <a:buClrTx/>
              <a:buSzTx/>
              <a:buFontTx/>
              <a:buNone/>
              <a:tabLst/>
              <a:defRPr/>
            </a:pPr>
            <a:r>
              <a:rPr lang="en-US" sz="2400" dirty="0" smtClean="0">
                <a:latin typeface="+mj-lt"/>
                <a:ea typeface="+mj-ea"/>
                <a:cs typeface="+mj-cs"/>
              </a:rPr>
              <a:t>t</a:t>
            </a:r>
            <a:r>
              <a:rPr kumimoji="0" lang="en-US" sz="2400" b="0" i="0" u="none" strike="noStrike" kern="1200" cap="none" spc="0" normalizeH="0" baseline="0" noProof="0" dirty="0" smtClean="0">
                <a:ln>
                  <a:noFill/>
                </a:ln>
                <a:solidFill>
                  <a:schemeClr val="tx1"/>
                </a:solidFill>
                <a:effectLst/>
                <a:uLnTx/>
                <a:uFillTx/>
                <a:latin typeface="+mj-lt"/>
                <a:ea typeface="+mj-ea"/>
                <a:cs typeface="+mj-cs"/>
              </a:rPr>
              <a:t>-SNE plot indicates two</a:t>
            </a:r>
            <a:r>
              <a:rPr kumimoji="0" lang="en-US" sz="2400" b="0" i="0" u="none" strike="noStrike" kern="1200" cap="none" spc="0" normalizeH="0" noProof="0" dirty="0" smtClean="0">
                <a:ln>
                  <a:noFill/>
                </a:ln>
                <a:solidFill>
                  <a:schemeClr val="tx1"/>
                </a:solidFill>
                <a:effectLst/>
                <a:uLnTx/>
                <a:uFillTx/>
                <a:latin typeface="+mj-lt"/>
                <a:ea typeface="+mj-ea"/>
                <a:cs typeface="+mj-cs"/>
              </a:rPr>
              <a:t> distinct clusters, linked a small number of </a:t>
            </a:r>
            <a:r>
              <a:rPr kumimoji="0" lang="en-US" sz="2400" b="0" i="0" u="none" strike="noStrike" kern="1200" cap="none" spc="0" normalizeH="0" baseline="0" noProof="0" dirty="0" smtClean="0">
                <a:ln>
                  <a:noFill/>
                </a:ln>
                <a:solidFill>
                  <a:schemeClr val="tx1"/>
                </a:solidFill>
                <a:effectLst/>
                <a:uLnTx/>
                <a:uFillTx/>
                <a:latin typeface="+mj-lt"/>
                <a:ea typeface="+mj-ea"/>
                <a:cs typeface="+mj-cs"/>
              </a:rPr>
              <a:t> transitional cells</a:t>
            </a:r>
            <a:endParaRPr kumimoji="0" lang="en-US" sz="2400" b="0" i="0" u="none" strike="noStrike" kern="1200" cap="none" spc="0" normalizeH="0" baseline="0" noProof="0" dirty="0">
              <a:ln>
                <a:noFill/>
              </a:ln>
              <a:solidFill>
                <a:schemeClr val="tx1"/>
              </a:solidFill>
              <a:effectLst/>
              <a:uLnTx/>
              <a:uFillTx/>
              <a:latin typeface="+mj-lt"/>
              <a:ea typeface="+mj-ea"/>
              <a:cs typeface="+mj-cs"/>
            </a:endParaRPr>
          </a:p>
        </p:txBody>
      </p:sp>
    </p:spTree>
  </p:cSld>
  <p:clrMapOvr>
    <a:masterClrMapping/>
  </p:clrMapOvr>
  <p:timing>
    <p:tnLst>
      <p:par>
        <p:cTn xmlns:p14="http://schemas.microsoft.com/office/powerpoint/2010/mai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tSNE_transition.png"/>
          <p:cNvPicPr>
            <a:picLocks noChangeAspect="1"/>
          </p:cNvPicPr>
          <p:nvPr/>
        </p:nvPicPr>
        <p:blipFill rotWithShape="1">
          <a:blip r:embed="rId2" cstate="print"/>
          <a:srcRect l="7186" t="5478" r="7484" b="5315"/>
          <a:stretch/>
        </p:blipFill>
        <p:spPr bwMode="auto">
          <a:xfrm>
            <a:off x="3084602" y="1874283"/>
            <a:ext cx="5635092" cy="4417185"/>
          </a:xfrm>
          <a:prstGeom prst="rect">
            <a:avLst/>
          </a:prstGeom>
          <a:noFill/>
          <a:ln w="9525">
            <a:noFill/>
            <a:miter lim="800000"/>
            <a:headEnd/>
            <a:tailEnd/>
          </a:ln>
        </p:spPr>
      </p:pic>
      <p:sp>
        <p:nvSpPr>
          <p:cNvPr id="3" name="Title 2"/>
          <p:cNvSpPr>
            <a:spLocks noGrp="1"/>
          </p:cNvSpPr>
          <p:nvPr>
            <p:ph type="title"/>
          </p:nvPr>
        </p:nvSpPr>
        <p:spPr/>
        <p:txBody>
          <a:bodyPr>
            <a:normAutofit fontScale="90000"/>
          </a:bodyPr>
          <a:lstStyle/>
          <a:p>
            <a:r>
              <a:rPr lang="en-US" dirty="0" smtClean="0"/>
              <a:t>Principal Curve Analysis Reconstruct Temporal Information</a:t>
            </a:r>
            <a:endParaRPr lang="en-US" dirty="0"/>
          </a:p>
        </p:txBody>
      </p:sp>
      <p:sp>
        <p:nvSpPr>
          <p:cNvPr id="4" name="Title 1"/>
          <p:cNvSpPr txBox="1">
            <a:spLocks/>
          </p:cNvSpPr>
          <p:nvPr/>
        </p:nvSpPr>
        <p:spPr>
          <a:xfrm>
            <a:off x="321366" y="1258961"/>
            <a:ext cx="2531164" cy="2985053"/>
          </a:xfrm>
          <a:prstGeom prst="rect">
            <a:avLst/>
          </a:prstGeom>
        </p:spPr>
        <p:txBody>
          <a:bodyPr vert="horz" lIns="91440" tIns="45720" rIns="91440" bIns="45720" rtlCol="0" anchor="ctr">
            <a:normAutofit/>
          </a:bodyPr>
          <a:lstStyle/>
          <a:p>
            <a:pPr marL="0" marR="0" lvl="0" indent="0" defTabSz="914400" rtl="0" eaLnBrk="1" fontAlgn="auto" latinLnBrk="0" hangingPunct="1">
              <a:lnSpc>
                <a:spcPct val="100000"/>
              </a:lnSpc>
              <a:spcBef>
                <a:spcPct val="0"/>
              </a:spcBef>
              <a:spcAft>
                <a:spcPts val="0"/>
              </a:spcAft>
              <a:buClrTx/>
              <a:buSzTx/>
              <a:buFontTx/>
              <a:buNone/>
              <a:tabLst/>
              <a:defRPr/>
            </a:pPr>
            <a:r>
              <a:rPr lang="en-US" sz="2400" dirty="0" smtClean="0">
                <a:latin typeface="+mj-lt"/>
                <a:ea typeface="+mj-ea"/>
                <a:cs typeface="+mj-cs"/>
              </a:rPr>
              <a:t>t</a:t>
            </a:r>
            <a:r>
              <a:rPr kumimoji="0" lang="en-US" sz="2400" b="0" i="0" u="none" strike="noStrike" kern="1200" cap="none" spc="0" normalizeH="0" baseline="0" noProof="0" dirty="0" smtClean="0">
                <a:ln>
                  <a:noFill/>
                </a:ln>
                <a:solidFill>
                  <a:schemeClr val="tx1"/>
                </a:solidFill>
                <a:effectLst/>
                <a:uLnTx/>
                <a:uFillTx/>
                <a:latin typeface="+mj-lt"/>
                <a:ea typeface="+mj-ea"/>
                <a:cs typeface="+mj-cs"/>
              </a:rPr>
              <a:t>-SNE plot indicates two</a:t>
            </a:r>
            <a:r>
              <a:rPr kumimoji="0" lang="en-US" sz="2400" b="0" i="0" u="none" strike="noStrike" kern="1200" cap="none" spc="0" normalizeH="0" noProof="0" dirty="0" smtClean="0">
                <a:ln>
                  <a:noFill/>
                </a:ln>
                <a:solidFill>
                  <a:schemeClr val="tx1"/>
                </a:solidFill>
                <a:effectLst/>
                <a:uLnTx/>
                <a:uFillTx/>
                <a:latin typeface="+mj-lt"/>
                <a:ea typeface="+mj-ea"/>
                <a:cs typeface="+mj-cs"/>
              </a:rPr>
              <a:t> distinct clusters, linked a small number of </a:t>
            </a:r>
            <a:r>
              <a:rPr kumimoji="0" lang="en-US" sz="2400" b="0" i="0" u="none" strike="noStrike" kern="1200" cap="none" spc="0" normalizeH="0" baseline="0" noProof="0" dirty="0" smtClean="0">
                <a:ln>
                  <a:noFill/>
                </a:ln>
                <a:solidFill>
                  <a:schemeClr val="tx1"/>
                </a:solidFill>
                <a:effectLst/>
                <a:uLnTx/>
                <a:uFillTx/>
                <a:latin typeface="+mj-lt"/>
                <a:ea typeface="+mj-ea"/>
                <a:cs typeface="+mj-cs"/>
              </a:rPr>
              <a:t> transitional cells</a:t>
            </a:r>
            <a:endParaRPr kumimoji="0" lang="en-US" sz="2400" b="0" i="0" u="none" strike="noStrike" kern="1200" cap="none" spc="0" normalizeH="0" baseline="0" noProof="0" dirty="0">
              <a:ln>
                <a:noFill/>
              </a:ln>
              <a:solidFill>
                <a:schemeClr val="tx1"/>
              </a:solidFill>
              <a:effectLst/>
              <a:uLnTx/>
              <a:uFillTx/>
              <a:latin typeface="+mj-lt"/>
              <a:ea typeface="+mj-ea"/>
              <a:cs typeface="+mj-cs"/>
            </a:endParaRPr>
          </a:p>
        </p:txBody>
      </p:sp>
      <p:sp>
        <p:nvSpPr>
          <p:cNvPr id="5" name="Title 1"/>
          <p:cNvSpPr txBox="1">
            <a:spLocks/>
          </p:cNvSpPr>
          <p:nvPr/>
        </p:nvSpPr>
        <p:spPr>
          <a:xfrm>
            <a:off x="354496" y="4200943"/>
            <a:ext cx="2531164" cy="2080591"/>
          </a:xfrm>
          <a:prstGeom prst="rect">
            <a:avLst/>
          </a:prstGeom>
        </p:spPr>
        <p:txBody>
          <a:bodyPr vert="horz" lIns="91440" tIns="45720" rIns="91440" bIns="45720" rtlCol="0" anchor="ctr">
            <a:normAutofit/>
          </a:bodyPr>
          <a:lstStyle/>
          <a:p>
            <a:pPr marL="0" marR="0" lvl="0" indent="0" defTabSz="914400" rtl="0" eaLnBrk="1" fontAlgn="auto" latinLnBrk="0" hangingPunct="1">
              <a:lnSpc>
                <a:spcPct val="100000"/>
              </a:lnSpc>
              <a:spcBef>
                <a:spcPct val="0"/>
              </a:spcBef>
              <a:spcAft>
                <a:spcPts val="0"/>
              </a:spcAft>
              <a:buClrTx/>
              <a:buSzTx/>
              <a:buFontTx/>
              <a:buNone/>
              <a:tabLst/>
              <a:defRPr/>
            </a:pPr>
            <a:r>
              <a:rPr kumimoji="0" lang="en-US" sz="2400" b="0" i="0" u="none" strike="noStrike" kern="1200" cap="none" spc="0" normalizeH="0" baseline="0" noProof="0" dirty="0" smtClean="0">
                <a:ln>
                  <a:noFill/>
                </a:ln>
                <a:solidFill>
                  <a:schemeClr val="tx1"/>
                </a:solidFill>
                <a:effectLst/>
                <a:uLnTx/>
                <a:uFillTx/>
                <a:latin typeface="+mj-lt"/>
                <a:ea typeface="+mj-ea"/>
                <a:cs typeface="+mj-cs"/>
              </a:rPr>
              <a:t>Principal</a:t>
            </a:r>
            <a:r>
              <a:rPr kumimoji="0" lang="en-US" sz="2400" b="0" i="0" u="none" strike="noStrike" kern="1200" cap="none" spc="0" normalizeH="0" noProof="0" dirty="0" smtClean="0">
                <a:ln>
                  <a:noFill/>
                </a:ln>
                <a:solidFill>
                  <a:schemeClr val="tx1"/>
                </a:solidFill>
                <a:effectLst/>
                <a:uLnTx/>
                <a:uFillTx/>
                <a:latin typeface="+mj-lt"/>
                <a:ea typeface="+mj-ea"/>
                <a:cs typeface="+mj-cs"/>
              </a:rPr>
              <a:t> curve analysis captures the overall trend of cell-state transition</a:t>
            </a:r>
            <a:endParaRPr kumimoji="0" lang="en-US" sz="2400" b="0" i="0" u="none" strike="noStrike" kern="1200" cap="none" spc="0" normalizeH="0" baseline="0" noProof="0" dirty="0">
              <a:ln>
                <a:noFill/>
              </a:ln>
              <a:solidFill>
                <a:schemeClr val="tx1"/>
              </a:solidFill>
              <a:effectLst/>
              <a:uLnTx/>
              <a:uFillTx/>
              <a:latin typeface="+mj-lt"/>
              <a:ea typeface="+mj-ea"/>
              <a:cs typeface="+mj-cs"/>
            </a:endParaRPr>
          </a:p>
        </p:txBody>
      </p:sp>
    </p:spTree>
  </p:cSld>
  <p:clrMapOvr>
    <a:masterClrMapping/>
  </p:clrMapOvr>
  <p:timing>
    <p:tnLst>
      <p:par>
        <p:cTn xmlns:p14="http://schemas.microsoft.com/office/powerpoint/2010/mai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05675"/>
            <a:ext cx="8229600" cy="1143000"/>
          </a:xfrm>
        </p:spPr>
        <p:txBody>
          <a:bodyPr>
            <a:normAutofit/>
          </a:bodyPr>
          <a:lstStyle/>
          <a:p>
            <a:r>
              <a:rPr lang="en-US" sz="3600" dirty="0" smtClean="0"/>
              <a:t>Inferred dynamic gene expression profile</a:t>
            </a:r>
            <a:endParaRPr lang="en-US" sz="3600" dirty="0"/>
          </a:p>
        </p:txBody>
      </p:sp>
      <p:pic>
        <p:nvPicPr>
          <p:cNvPr id="3" name="Picture 3"/>
          <p:cNvPicPr>
            <a:picLocks noChangeAspect="1" noChangeArrowheads="1"/>
          </p:cNvPicPr>
          <p:nvPr/>
        </p:nvPicPr>
        <p:blipFill rotWithShape="1">
          <a:blip r:embed="rId2" cstate="print"/>
          <a:srcRect l="10098" t="25895" r="14936" b="12069"/>
          <a:stretch/>
        </p:blipFill>
        <p:spPr bwMode="auto">
          <a:xfrm>
            <a:off x="152401" y="3546186"/>
            <a:ext cx="5964188" cy="3035301"/>
          </a:xfrm>
          <a:prstGeom prst="rect">
            <a:avLst/>
          </a:prstGeom>
          <a:noFill/>
          <a:ln w="9525">
            <a:noFill/>
            <a:miter lim="800000"/>
            <a:headEnd/>
            <a:tailEnd/>
          </a:ln>
          <a:effectLst/>
        </p:spPr>
      </p:pic>
      <p:pic>
        <p:nvPicPr>
          <p:cNvPr id="4" name="Picture 4" descr="hist.png"/>
          <p:cNvPicPr>
            <a:picLocks noChangeAspect="1"/>
          </p:cNvPicPr>
          <p:nvPr/>
        </p:nvPicPr>
        <p:blipFill rotWithShape="1">
          <a:blip r:embed="rId3" cstate="print"/>
          <a:srcRect l="4690" t="4814" r="7827" b="2263"/>
          <a:stretch/>
        </p:blipFill>
        <p:spPr bwMode="auto">
          <a:xfrm rot="5400000">
            <a:off x="5606858" y="3676538"/>
            <a:ext cx="3720881" cy="2964894"/>
          </a:xfrm>
          <a:prstGeom prst="rect">
            <a:avLst/>
          </a:prstGeom>
          <a:noFill/>
          <a:ln w="9525">
            <a:noFill/>
            <a:miter lim="800000"/>
            <a:headEnd/>
            <a:tailEnd/>
          </a:ln>
        </p:spPr>
      </p:pic>
      <p:pic>
        <p:nvPicPr>
          <p:cNvPr id="5" name="Picture 4" descr="tSNE_transition.png"/>
          <p:cNvPicPr>
            <a:picLocks noChangeAspect="1"/>
          </p:cNvPicPr>
          <p:nvPr/>
        </p:nvPicPr>
        <p:blipFill rotWithShape="1">
          <a:blip r:embed="rId4" cstate="print"/>
          <a:srcRect l="7186" t="5478" r="7484" b="5315"/>
          <a:stretch/>
        </p:blipFill>
        <p:spPr bwMode="auto">
          <a:xfrm>
            <a:off x="5933661" y="1352040"/>
            <a:ext cx="2484782" cy="1947749"/>
          </a:xfrm>
          <a:prstGeom prst="rect">
            <a:avLst/>
          </a:prstGeom>
          <a:noFill/>
          <a:ln w="9525">
            <a:noFill/>
            <a:miter lim="800000"/>
            <a:headEnd/>
            <a:tailEnd/>
          </a:ln>
        </p:spPr>
      </p:pic>
      <p:sp>
        <p:nvSpPr>
          <p:cNvPr id="6" name="Title 1"/>
          <p:cNvSpPr txBox="1">
            <a:spLocks/>
          </p:cNvSpPr>
          <p:nvPr/>
        </p:nvSpPr>
        <p:spPr>
          <a:xfrm>
            <a:off x="321366" y="1726095"/>
            <a:ext cx="5304182" cy="1143000"/>
          </a:xfrm>
          <a:prstGeom prst="rect">
            <a:avLst/>
          </a:prstGeom>
        </p:spPr>
        <p:txBody>
          <a:bodyPr vert="horz" lIns="91440" tIns="45720" rIns="91440" bIns="45720" rtlCol="0" anchor="ctr">
            <a:normAutofit/>
          </a:bodyPr>
          <a:lstStyle/>
          <a:p>
            <a:pPr marL="0" marR="0" lvl="0" indent="0" defTabSz="914400" rtl="0" eaLnBrk="1" fontAlgn="auto" latinLnBrk="0" hangingPunct="1">
              <a:lnSpc>
                <a:spcPct val="100000"/>
              </a:lnSpc>
              <a:spcBef>
                <a:spcPct val="0"/>
              </a:spcBef>
              <a:spcAft>
                <a:spcPts val="0"/>
              </a:spcAft>
              <a:buClrTx/>
              <a:buSzTx/>
              <a:buFontTx/>
              <a:buNone/>
              <a:tabLst/>
              <a:defRPr/>
            </a:pPr>
            <a:r>
              <a:rPr lang="en-US" sz="2800" dirty="0" smtClean="0">
                <a:latin typeface="+mj-lt"/>
                <a:ea typeface="+mj-ea"/>
                <a:cs typeface="+mj-cs"/>
              </a:rPr>
              <a:t>Use the principal curve coordinate as a proxy for temporal evolution.</a:t>
            </a:r>
            <a:endParaRPr kumimoji="0" lang="en-US" sz="2800" b="0" i="0" u="none" strike="noStrike" kern="1200" cap="none" spc="0" normalizeH="0" baseline="0" noProof="0" dirty="0">
              <a:ln>
                <a:noFill/>
              </a:ln>
              <a:solidFill>
                <a:schemeClr val="tx1"/>
              </a:solidFill>
              <a:effectLst/>
              <a:uLnTx/>
              <a:uFillTx/>
              <a:latin typeface="+mj-lt"/>
              <a:ea typeface="+mj-ea"/>
              <a:cs typeface="+mj-cs"/>
            </a:endParaRPr>
          </a:p>
        </p:txBody>
      </p:sp>
      <p:sp>
        <p:nvSpPr>
          <p:cNvPr id="7" name="Rectangle 6"/>
          <p:cNvSpPr/>
          <p:nvPr/>
        </p:nvSpPr>
        <p:spPr>
          <a:xfrm>
            <a:off x="2136912" y="3369365"/>
            <a:ext cx="2067340" cy="3359426"/>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xmlns:p14="http://schemas.microsoft.com/office/powerpoint/2010/mai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Conclusions</a:t>
            </a:r>
            <a:endParaRPr lang="en-US" dirty="0"/>
          </a:p>
        </p:txBody>
      </p:sp>
      <p:sp>
        <p:nvSpPr>
          <p:cNvPr id="4" name="Content Placeholder 3"/>
          <p:cNvSpPr>
            <a:spLocks noGrp="1"/>
          </p:cNvSpPr>
          <p:nvPr>
            <p:ph idx="1"/>
          </p:nvPr>
        </p:nvSpPr>
        <p:spPr/>
        <p:txBody>
          <a:bodyPr>
            <a:normAutofit/>
          </a:bodyPr>
          <a:lstStyle/>
          <a:p>
            <a:pPr lvl="1">
              <a:buNone/>
            </a:pPr>
            <a:endParaRPr lang="en-US" sz="1000" dirty="0" smtClean="0"/>
          </a:p>
          <a:p>
            <a:r>
              <a:rPr lang="en-US" dirty="0" smtClean="0"/>
              <a:t>Single-cell genomics is a powerful technology for understanding cellular heterogeneity and hierarchy.</a:t>
            </a:r>
          </a:p>
          <a:p>
            <a:endParaRPr lang="en-US" sz="800" dirty="0" smtClean="0"/>
          </a:p>
          <a:p>
            <a:r>
              <a:rPr lang="en-US" dirty="0" smtClean="0"/>
              <a:t>Single-cell gene expression data analysis present many new methodological challenges.</a:t>
            </a:r>
          </a:p>
          <a:p>
            <a:endParaRPr lang="en-US" sz="900" dirty="0" smtClean="0"/>
          </a:p>
          <a:p>
            <a:r>
              <a:rPr lang="en-US" dirty="0" smtClean="0"/>
              <a:t>It is a great time to develop algorithms and software for single cell data analysis.</a:t>
            </a:r>
          </a:p>
          <a:p>
            <a:endParaRPr lang="en-US" sz="1100" dirty="0" smtClean="0"/>
          </a:p>
          <a:p>
            <a:endParaRPr lang="en-US" dirty="0" smtClean="0"/>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wipe(left)">
                                      <p:cBhvr>
                                        <p:cTn id="7" dur="500"/>
                                        <p:tgtEl>
                                          <p:spTgt spid="4">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4">
                                            <p:txEl>
                                              <p:pRg st="3" end="3"/>
                                            </p:txEl>
                                          </p:spTgt>
                                        </p:tgtEl>
                                        <p:attrNameLst>
                                          <p:attrName>style.visibility</p:attrName>
                                        </p:attrNameLst>
                                      </p:cBhvr>
                                      <p:to>
                                        <p:strVal val="visible"/>
                                      </p:to>
                                    </p:set>
                                    <p:animEffect transition="in" filter="wipe(left)">
                                      <p:cBhvr>
                                        <p:cTn id="12" dur="500"/>
                                        <p:tgtEl>
                                          <p:spTgt spid="4">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4">
                                            <p:txEl>
                                              <p:pRg st="5" end="5"/>
                                            </p:txEl>
                                          </p:spTgt>
                                        </p:tgtEl>
                                        <p:attrNameLst>
                                          <p:attrName>style.visibility</p:attrName>
                                        </p:attrNameLst>
                                      </p:cBhvr>
                                      <p:to>
                                        <p:strVal val="visible"/>
                                      </p:to>
                                    </p:set>
                                    <p:animEffect transition="in" filter="wipe(left)">
                                      <p:cBhvr>
                                        <p:cTn id="17" dur="500"/>
                                        <p:tgtEl>
                                          <p:spTgt spid="4">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n-US" sz="4000" b="1" kern="0" dirty="0" smtClean="0">
                <a:latin typeface="Calibri" pitchFamily="34" charset="0"/>
                <a:cs typeface="Calibri" pitchFamily="34" charset="0"/>
              </a:rPr>
              <a:t>Acknowledgement</a:t>
            </a:r>
            <a:endParaRPr lang="en-US" sz="4000" b="1" kern="0" dirty="0">
              <a:latin typeface="Calibri" pitchFamily="34" charset="0"/>
              <a:cs typeface="Calibri" pitchFamily="34" charset="0"/>
            </a:endParaRPr>
          </a:p>
        </p:txBody>
      </p:sp>
      <p:sp>
        <p:nvSpPr>
          <p:cNvPr id="5" name="Content Placeholder 4"/>
          <p:cNvSpPr>
            <a:spLocks noGrp="1"/>
          </p:cNvSpPr>
          <p:nvPr>
            <p:ph sz="half" idx="1"/>
          </p:nvPr>
        </p:nvSpPr>
        <p:spPr>
          <a:xfrm>
            <a:off x="552450" y="1676400"/>
            <a:ext cx="4038600" cy="4525963"/>
          </a:xfrm>
        </p:spPr>
        <p:txBody>
          <a:bodyPr>
            <a:normAutofit lnSpcReduction="10000"/>
          </a:bodyPr>
          <a:lstStyle/>
          <a:p>
            <a:pPr lvl="0">
              <a:buNone/>
              <a:defRPr/>
            </a:pPr>
            <a:r>
              <a:rPr lang="en-US" sz="3200" b="1" kern="0" dirty="0" smtClean="0">
                <a:solidFill>
                  <a:schemeClr val="tx2"/>
                </a:solidFill>
                <a:latin typeface="Calibri" pitchFamily="34" charset="0"/>
                <a:ea typeface="+mj-ea"/>
                <a:cs typeface="Calibri" pitchFamily="34" charset="0"/>
              </a:rPr>
              <a:t>Eugenio Marco</a:t>
            </a:r>
          </a:p>
          <a:p>
            <a:pPr lvl="0">
              <a:buNone/>
              <a:defRPr/>
            </a:pPr>
            <a:r>
              <a:rPr lang="en-US" sz="3200" b="1" kern="0" dirty="0" err="1" smtClean="0">
                <a:solidFill>
                  <a:schemeClr val="tx2"/>
                </a:solidFill>
                <a:latin typeface="Calibri" pitchFamily="34" charset="0"/>
                <a:ea typeface="+mj-ea"/>
                <a:cs typeface="Calibri" pitchFamily="34" charset="0"/>
              </a:rPr>
              <a:t>Assieh</a:t>
            </a:r>
            <a:r>
              <a:rPr lang="en-US" sz="3200" b="1" kern="0" dirty="0" smtClean="0">
                <a:solidFill>
                  <a:schemeClr val="tx2"/>
                </a:solidFill>
                <a:latin typeface="Calibri" pitchFamily="34" charset="0"/>
                <a:ea typeface="+mj-ea"/>
                <a:cs typeface="Calibri" pitchFamily="34" charset="0"/>
              </a:rPr>
              <a:t> </a:t>
            </a:r>
            <a:r>
              <a:rPr lang="en-US" sz="3200" b="1" kern="0" dirty="0" err="1" smtClean="0">
                <a:solidFill>
                  <a:schemeClr val="tx2"/>
                </a:solidFill>
                <a:latin typeface="Calibri" pitchFamily="34" charset="0"/>
                <a:ea typeface="+mj-ea"/>
                <a:cs typeface="Calibri" pitchFamily="34" charset="0"/>
              </a:rPr>
              <a:t>Saadatpour</a:t>
            </a:r>
            <a:endParaRPr lang="en-US" sz="3200" b="1" kern="0" dirty="0" smtClean="0">
              <a:solidFill>
                <a:schemeClr val="tx2"/>
              </a:solidFill>
              <a:latin typeface="Calibri" pitchFamily="34" charset="0"/>
              <a:ea typeface="+mj-ea"/>
              <a:cs typeface="Calibri" pitchFamily="34" charset="0"/>
            </a:endParaRPr>
          </a:p>
          <a:p>
            <a:pPr lvl="0">
              <a:buNone/>
              <a:defRPr/>
            </a:pPr>
            <a:endParaRPr lang="en-US" sz="3200" kern="0" dirty="0" smtClean="0">
              <a:latin typeface="Calibri" pitchFamily="34" charset="0"/>
              <a:ea typeface="+mj-ea"/>
              <a:cs typeface="Calibri" pitchFamily="34" charset="0"/>
            </a:endParaRPr>
          </a:p>
          <a:p>
            <a:pPr lvl="0">
              <a:buNone/>
              <a:defRPr/>
            </a:pPr>
            <a:r>
              <a:rPr lang="en-US" sz="3200" kern="0" dirty="0" smtClean="0">
                <a:latin typeface="Calibri" pitchFamily="34" charset="0"/>
                <a:ea typeface="+mj-ea"/>
                <a:cs typeface="Calibri" pitchFamily="34" charset="0"/>
              </a:rPr>
              <a:t>Bobby Karp</a:t>
            </a:r>
          </a:p>
          <a:p>
            <a:pPr lvl="0">
              <a:buNone/>
              <a:defRPr/>
            </a:pPr>
            <a:endParaRPr lang="en-US" sz="3200" kern="0" dirty="0" smtClean="0">
              <a:latin typeface="Calibri" pitchFamily="34" charset="0"/>
              <a:ea typeface="+mj-ea"/>
              <a:cs typeface="Calibri" pitchFamily="34" charset="0"/>
            </a:endParaRPr>
          </a:p>
          <a:p>
            <a:pPr lvl="0">
              <a:buNone/>
              <a:defRPr/>
            </a:pPr>
            <a:r>
              <a:rPr lang="en-US" sz="3200" kern="0" dirty="0" smtClean="0">
                <a:latin typeface="Calibri" pitchFamily="34" charset="0"/>
                <a:ea typeface="+mj-ea"/>
                <a:cs typeface="Calibri" pitchFamily="34" charset="0"/>
              </a:rPr>
              <a:t>Lorenzo </a:t>
            </a:r>
            <a:r>
              <a:rPr lang="en-US" sz="3200" kern="0" dirty="0" err="1" smtClean="0">
                <a:latin typeface="Calibri" pitchFamily="34" charset="0"/>
                <a:ea typeface="+mj-ea"/>
                <a:cs typeface="Calibri" pitchFamily="34" charset="0"/>
              </a:rPr>
              <a:t>Trippa</a:t>
            </a:r>
            <a:endParaRPr lang="en-US" sz="3200" kern="0" dirty="0" smtClean="0">
              <a:latin typeface="Calibri" pitchFamily="34" charset="0"/>
              <a:ea typeface="+mj-ea"/>
              <a:cs typeface="Calibri" pitchFamily="34" charset="0"/>
            </a:endParaRPr>
          </a:p>
          <a:p>
            <a:pPr lvl="0">
              <a:buNone/>
              <a:defRPr/>
            </a:pPr>
            <a:endParaRPr lang="en-US" sz="3200" kern="0" dirty="0" smtClean="0">
              <a:latin typeface="Calibri" pitchFamily="34" charset="0"/>
              <a:ea typeface="+mj-ea"/>
              <a:cs typeface="Calibri" pitchFamily="34" charset="0"/>
            </a:endParaRPr>
          </a:p>
          <a:p>
            <a:pPr>
              <a:buNone/>
              <a:defRPr/>
            </a:pPr>
            <a:r>
              <a:rPr lang="en-US" sz="3200" kern="0" dirty="0" smtClean="0">
                <a:latin typeface="Calibri" pitchFamily="34" charset="0"/>
                <a:cs typeface="Calibri" pitchFamily="34" charset="0"/>
              </a:rPr>
              <a:t>Paul Robson</a:t>
            </a:r>
          </a:p>
          <a:p>
            <a:pPr lvl="0">
              <a:buNone/>
              <a:defRPr/>
            </a:pPr>
            <a:endParaRPr lang="en-US" sz="3200" kern="0" dirty="0" smtClean="0">
              <a:latin typeface="Calibri" pitchFamily="34" charset="0"/>
              <a:ea typeface="+mj-ea"/>
              <a:cs typeface="Calibri" pitchFamily="34" charset="0"/>
            </a:endParaRPr>
          </a:p>
        </p:txBody>
      </p:sp>
      <p:sp>
        <p:nvSpPr>
          <p:cNvPr id="6" name="Content Placeholder 5"/>
          <p:cNvSpPr>
            <a:spLocks noGrp="1"/>
          </p:cNvSpPr>
          <p:nvPr>
            <p:ph sz="half" idx="2"/>
          </p:nvPr>
        </p:nvSpPr>
        <p:spPr/>
        <p:txBody>
          <a:bodyPr>
            <a:noAutofit/>
          </a:bodyPr>
          <a:lstStyle/>
          <a:p>
            <a:pPr>
              <a:buNone/>
              <a:defRPr/>
            </a:pPr>
            <a:r>
              <a:rPr lang="en-US" sz="3200" b="1" kern="0" dirty="0" smtClean="0">
                <a:solidFill>
                  <a:schemeClr val="tx2"/>
                </a:solidFill>
                <a:latin typeface="Calibri" pitchFamily="34" charset="0"/>
                <a:ea typeface="+mj-ea"/>
                <a:cs typeface="Calibri" pitchFamily="34" charset="0"/>
              </a:rPr>
              <a:t>Stuart </a:t>
            </a:r>
            <a:r>
              <a:rPr lang="en-US" sz="3200" b="1" kern="0" dirty="0" err="1" smtClean="0">
                <a:solidFill>
                  <a:schemeClr val="tx2"/>
                </a:solidFill>
                <a:latin typeface="Calibri" pitchFamily="34" charset="0"/>
                <a:ea typeface="+mj-ea"/>
                <a:cs typeface="Calibri" pitchFamily="34" charset="0"/>
              </a:rPr>
              <a:t>Orkin</a:t>
            </a:r>
            <a:endParaRPr lang="en-US" sz="3200" b="1" kern="0" dirty="0" smtClean="0">
              <a:solidFill>
                <a:schemeClr val="tx2"/>
              </a:solidFill>
              <a:latin typeface="Calibri" pitchFamily="34" charset="0"/>
              <a:ea typeface="+mj-ea"/>
              <a:cs typeface="Calibri" pitchFamily="34" charset="0"/>
            </a:endParaRPr>
          </a:p>
          <a:p>
            <a:pPr>
              <a:buNone/>
              <a:defRPr/>
            </a:pPr>
            <a:r>
              <a:rPr lang="en-US" sz="3200" b="1" kern="0" dirty="0" smtClean="0">
                <a:solidFill>
                  <a:schemeClr val="tx2"/>
                </a:solidFill>
                <a:latin typeface="Calibri" pitchFamily="34" charset="0"/>
                <a:ea typeface="+mj-ea"/>
                <a:cs typeface="Calibri" pitchFamily="34" charset="0"/>
              </a:rPr>
              <a:t>	</a:t>
            </a:r>
            <a:r>
              <a:rPr lang="en-US" sz="3200" b="1" kern="0" dirty="0" err="1" smtClean="0">
                <a:solidFill>
                  <a:schemeClr val="tx2"/>
                </a:solidFill>
                <a:latin typeface="Calibri" pitchFamily="34" charset="0"/>
                <a:ea typeface="+mj-ea"/>
                <a:cs typeface="Calibri" pitchFamily="34" charset="0"/>
              </a:rPr>
              <a:t>Guoji</a:t>
            </a:r>
            <a:r>
              <a:rPr lang="en-US" sz="3200" b="1" kern="0" dirty="0" smtClean="0">
                <a:solidFill>
                  <a:schemeClr val="tx2"/>
                </a:solidFill>
                <a:latin typeface="Calibri" pitchFamily="34" charset="0"/>
                <a:ea typeface="+mj-ea"/>
                <a:cs typeface="Calibri" pitchFamily="34" charset="0"/>
              </a:rPr>
              <a:t> </a:t>
            </a:r>
            <a:r>
              <a:rPr lang="en-US" sz="3200" b="1" kern="0" dirty="0" err="1" smtClean="0">
                <a:solidFill>
                  <a:schemeClr val="tx2"/>
                </a:solidFill>
                <a:latin typeface="Calibri" pitchFamily="34" charset="0"/>
                <a:ea typeface="+mj-ea"/>
                <a:cs typeface="Calibri" pitchFamily="34" charset="0"/>
              </a:rPr>
              <a:t>Guo</a:t>
            </a:r>
            <a:endParaRPr lang="en-US" sz="3200" b="1" kern="0" dirty="0" smtClean="0">
              <a:solidFill>
                <a:schemeClr val="tx2"/>
              </a:solidFill>
              <a:latin typeface="Calibri" pitchFamily="34" charset="0"/>
              <a:ea typeface="+mj-ea"/>
              <a:cs typeface="Calibri" pitchFamily="34" charset="0"/>
            </a:endParaRPr>
          </a:p>
          <a:p>
            <a:pPr>
              <a:buNone/>
              <a:defRPr/>
            </a:pPr>
            <a:endParaRPr lang="en-US" sz="3200" b="1" kern="0" dirty="0" smtClean="0">
              <a:solidFill>
                <a:schemeClr val="tx2"/>
              </a:solidFill>
              <a:latin typeface="Calibri" pitchFamily="34" charset="0"/>
              <a:ea typeface="+mj-ea"/>
              <a:cs typeface="Calibri" pitchFamily="34" charset="0"/>
            </a:endParaRPr>
          </a:p>
          <a:p>
            <a:pPr>
              <a:buNone/>
              <a:defRPr/>
            </a:pPr>
            <a:r>
              <a:rPr lang="en-US" sz="3200" b="1" kern="0" dirty="0" err="1" smtClean="0">
                <a:solidFill>
                  <a:schemeClr val="tx2"/>
                </a:solidFill>
                <a:latin typeface="Calibri" pitchFamily="34" charset="0"/>
                <a:ea typeface="+mj-ea"/>
                <a:cs typeface="Calibri" pitchFamily="34" charset="0"/>
              </a:rPr>
              <a:t>Ramesh</a:t>
            </a:r>
            <a:r>
              <a:rPr lang="en-US" sz="3200" b="1" kern="0" dirty="0" smtClean="0">
                <a:solidFill>
                  <a:schemeClr val="tx2"/>
                </a:solidFill>
                <a:latin typeface="Calibri" pitchFamily="34" charset="0"/>
                <a:ea typeface="+mj-ea"/>
                <a:cs typeface="Calibri" pitchFamily="34" charset="0"/>
              </a:rPr>
              <a:t> </a:t>
            </a:r>
            <a:r>
              <a:rPr lang="en-US" sz="3200" b="1" kern="0" dirty="0" err="1" smtClean="0">
                <a:solidFill>
                  <a:schemeClr val="tx2"/>
                </a:solidFill>
                <a:latin typeface="Calibri" pitchFamily="34" charset="0"/>
                <a:ea typeface="+mj-ea"/>
                <a:cs typeface="Calibri" pitchFamily="34" charset="0"/>
              </a:rPr>
              <a:t>Shivdasani</a:t>
            </a:r>
            <a:endParaRPr lang="en-US" sz="3200" b="1" kern="0" dirty="0" smtClean="0">
              <a:solidFill>
                <a:schemeClr val="tx2"/>
              </a:solidFill>
              <a:latin typeface="Calibri" pitchFamily="34" charset="0"/>
              <a:ea typeface="+mj-ea"/>
              <a:cs typeface="Calibri" pitchFamily="34" charset="0"/>
            </a:endParaRPr>
          </a:p>
          <a:p>
            <a:pPr>
              <a:buNone/>
              <a:defRPr/>
            </a:pPr>
            <a:r>
              <a:rPr lang="en-US" sz="3200" b="1" kern="0" dirty="0" smtClean="0">
                <a:solidFill>
                  <a:schemeClr val="tx2"/>
                </a:solidFill>
                <a:latin typeface="Calibri" pitchFamily="34" charset="0"/>
                <a:ea typeface="+mj-ea"/>
                <a:cs typeface="Calibri" pitchFamily="34" charset="0"/>
              </a:rPr>
              <a:t>	Tae-</a:t>
            </a:r>
            <a:r>
              <a:rPr lang="en-US" sz="3200" b="1" kern="0" dirty="0" err="1" smtClean="0">
                <a:solidFill>
                  <a:schemeClr val="tx2"/>
                </a:solidFill>
                <a:latin typeface="Calibri" pitchFamily="34" charset="0"/>
                <a:ea typeface="+mj-ea"/>
                <a:cs typeface="Calibri" pitchFamily="34" charset="0"/>
              </a:rPr>
              <a:t>Hee</a:t>
            </a:r>
            <a:r>
              <a:rPr lang="en-US" sz="3200" b="1" kern="0" dirty="0" smtClean="0">
                <a:solidFill>
                  <a:schemeClr val="tx2"/>
                </a:solidFill>
                <a:latin typeface="Calibri" pitchFamily="34" charset="0"/>
                <a:ea typeface="+mj-ea"/>
                <a:cs typeface="Calibri" pitchFamily="34" charset="0"/>
              </a:rPr>
              <a:t> Kim</a:t>
            </a:r>
          </a:p>
          <a:p>
            <a:pPr>
              <a:buNone/>
            </a:pPr>
            <a:endParaRPr lang="en-US" sz="3200" kern="0" dirty="0" smtClean="0">
              <a:latin typeface="Calibri" pitchFamily="34" charset="0"/>
              <a:ea typeface="+mj-ea"/>
              <a:cs typeface="Calibri" pitchFamily="34" charset="0"/>
            </a:endParaRPr>
          </a:p>
          <a:p>
            <a:pPr>
              <a:buNone/>
            </a:pPr>
            <a:r>
              <a:rPr lang="en-US" sz="3200" kern="0" dirty="0" smtClean="0">
                <a:latin typeface="Calibri" pitchFamily="34" charset="0"/>
                <a:ea typeface="+mj-ea"/>
                <a:cs typeface="Calibri" pitchFamily="34" charset="0"/>
              </a:rPr>
              <a:t>Funding from</a:t>
            </a:r>
          </a:p>
          <a:p>
            <a:pPr>
              <a:buNone/>
            </a:pPr>
            <a:r>
              <a:rPr lang="en-US" sz="3200" kern="0" dirty="0">
                <a:latin typeface="Calibri" pitchFamily="34" charset="0"/>
                <a:ea typeface="+mj-ea"/>
                <a:cs typeface="Calibri" pitchFamily="34" charset="0"/>
              </a:rPr>
              <a:t>	</a:t>
            </a:r>
            <a:r>
              <a:rPr lang="en-US" sz="3200" kern="0" dirty="0" smtClean="0">
                <a:latin typeface="Calibri" pitchFamily="34" charset="0"/>
                <a:ea typeface="+mj-ea"/>
                <a:cs typeface="Calibri" pitchFamily="34" charset="0"/>
              </a:rPr>
              <a:t>NIH, HSCI</a:t>
            </a:r>
            <a:endParaRPr lang="en-US" sz="3200" kern="0" dirty="0">
              <a:latin typeface="Calibri" pitchFamily="34" charset="0"/>
              <a:ea typeface="+mj-ea"/>
              <a:cs typeface="Calibri" pitchFamily="34" charset="0"/>
            </a:endParaRPr>
          </a:p>
        </p:txBody>
      </p:sp>
    </p:spTree>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7429</TotalTime>
  <Words>873</Words>
  <Application>Microsoft Macintosh PowerPoint</Application>
  <PresentationFormat>On-screen Show (4:3)</PresentationFormat>
  <Paragraphs>168</Paragraphs>
  <Slides>35</Slides>
  <Notes>2</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35</vt:i4>
      </vt:variant>
    </vt:vector>
  </HeadingPairs>
  <TitlesOfParts>
    <vt:vector size="37" baseType="lpstr">
      <vt:lpstr>Office Theme</vt:lpstr>
      <vt:lpstr>Equation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Challenges in single-cell data analysis</vt:lpstr>
      <vt:lpstr>PowerPoint Presentation</vt:lpstr>
      <vt:lpstr>PowerPoint Presentation</vt:lpstr>
      <vt:lpstr>SPADE: a density-normalized, spanning tree model</vt:lpstr>
      <vt:lpstr>PowerPoint Presentation</vt:lpstr>
      <vt:lpstr>PowerPoint Presentation</vt:lpstr>
      <vt:lpstr>PowerPoint Presentation</vt:lpstr>
      <vt:lpstr>Cancer Stem Cells</vt:lpstr>
      <vt:lpstr>Single cell analysis of the mouse MLL-AF9 acute myeloid leukemia cells</vt:lpstr>
      <vt:lpstr>PowerPoint Presentation</vt:lpstr>
      <vt:lpstr>PowerPoint Presentation</vt:lpstr>
      <vt:lpstr>PowerPoint Presentation</vt:lpstr>
      <vt:lpstr>PowerPoint Presentation</vt:lpstr>
      <vt:lpstr>Dynamic clustering</vt:lpstr>
      <vt:lpstr>Identifying bifurcation points and directions</vt:lpstr>
      <vt:lpstr>Modeling dynamics by bifurcation analysis</vt:lpstr>
      <vt:lpstr>Modeling dynamics by bifurcation analysis</vt:lpstr>
      <vt:lpstr>Noise level s has large impact on lineage biases</vt:lpstr>
      <vt:lpstr>PowerPoint Presentation</vt:lpstr>
      <vt:lpstr>PowerPoint Presentation</vt:lpstr>
      <vt:lpstr>How do we infer dynamics without temporal information?</vt:lpstr>
      <vt:lpstr>PowerPoint Presentation</vt:lpstr>
      <vt:lpstr>Principal Curve Analysis Reconstruct Temporal Information</vt:lpstr>
      <vt:lpstr>Principal Curve Analysis Reconstruct Temporal Information</vt:lpstr>
      <vt:lpstr>Inferred dynamic gene expression profile</vt:lpstr>
      <vt:lpstr>Conclusions</vt:lpstr>
      <vt:lpstr>Acknowledgement</vt:lpstr>
    </vt:vector>
  </TitlesOfParts>
  <Company>Microsoft</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Figure 1</dc:title>
  <dc:creator>Guocheng Yuan</dc:creator>
  <cp:lastModifiedBy>Partners HealthCare System</cp:lastModifiedBy>
  <cp:revision>624</cp:revision>
  <dcterms:created xsi:type="dcterms:W3CDTF">2014-04-15T18:16:44Z</dcterms:created>
  <dcterms:modified xsi:type="dcterms:W3CDTF">2014-07-31T13:59:50Z</dcterms:modified>
</cp:coreProperties>
</file>